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72" r:id="rId2"/>
    <p:sldId id="262" r:id="rId3"/>
    <p:sldId id="291" r:id="rId4"/>
    <p:sldId id="297" r:id="rId5"/>
    <p:sldId id="298" r:id="rId6"/>
    <p:sldId id="299" r:id="rId7"/>
    <p:sldId id="310" r:id="rId8"/>
    <p:sldId id="308" r:id="rId9"/>
    <p:sldId id="309" r:id="rId10"/>
    <p:sldId id="300" r:id="rId11"/>
    <p:sldId id="301" r:id="rId12"/>
    <p:sldId id="302" r:id="rId13"/>
    <p:sldId id="303" r:id="rId14"/>
    <p:sldId id="304" r:id="rId15"/>
    <p:sldId id="305" r:id="rId16"/>
    <p:sldId id="307" r:id="rId17"/>
    <p:sldId id="306" r:id="rId18"/>
    <p:sldId id="271" r:id="rId19"/>
    <p:sldId id="270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 Classic" panose="020B0604020202020204" charset="0"/>
      <p:regular r:id="rId26"/>
      <p:bold r:id="rId27"/>
      <p:italic r:id="rId28"/>
    </p:embeddedFont>
    <p:embeddedFont>
      <p:font typeface="Montserrat Classic Bold" panose="020B0604020202020204" charset="0"/>
      <p:regular r:id="rId29"/>
      <p:bold r:id="rId30"/>
      <p:italic r:id="rId31"/>
    </p:embeddedFont>
    <p:embeddedFont>
      <p:font typeface="Montserrat Extra-Bold" panose="020B060402020202020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06994F-B756-4568-B90A-E571785D0916}" v="55" dt="2023-07-20T08:22:53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microsoft.com/office/2015/10/relationships/revisionInfo" Target="revisionInfo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jn" userId="9288a9c7eacd0a95" providerId="LiveId" clId="{2506994F-B756-4568-B90A-E571785D0916}"/>
    <pc:docChg chg="undo custSel modSld sldOrd">
      <pc:chgData name="Martijn" userId="9288a9c7eacd0a95" providerId="LiveId" clId="{2506994F-B756-4568-B90A-E571785D0916}" dt="2023-07-20T15:22:44.557" v="661"/>
      <pc:docMkLst>
        <pc:docMk/>
      </pc:docMkLst>
      <pc:sldChg chg="addSp delSp modSp mod delAnim modAnim">
        <pc:chgData name="Martijn" userId="9288a9c7eacd0a95" providerId="LiveId" clId="{2506994F-B756-4568-B90A-E571785D0916}" dt="2023-07-20T14:54:54.548" v="649" actId="14100"/>
        <pc:sldMkLst>
          <pc:docMk/>
          <pc:sldMk cId="0" sldId="272"/>
        </pc:sldMkLst>
        <pc:spChg chg="mod">
          <ac:chgData name="Martijn" userId="9288a9c7eacd0a95" providerId="LiveId" clId="{2506994F-B756-4568-B90A-E571785D0916}" dt="2023-07-18T12:37:22.433" v="556"/>
          <ac:spMkLst>
            <pc:docMk/>
            <pc:sldMk cId="0" sldId="272"/>
            <ac:spMk id="3" creationId="{00000000-0000-0000-0000-000000000000}"/>
          </ac:spMkLst>
        </pc:spChg>
        <pc:spChg chg="mod">
          <ac:chgData name="Martijn" userId="9288a9c7eacd0a95" providerId="LiveId" clId="{2506994F-B756-4568-B90A-E571785D0916}" dt="2023-07-19T09:06:24.347" v="575" actId="1076"/>
          <ac:spMkLst>
            <pc:docMk/>
            <pc:sldMk cId="0" sldId="272"/>
            <ac:spMk id="7" creationId="{00000000-0000-0000-0000-000000000000}"/>
          </ac:spMkLst>
        </pc:spChg>
        <pc:spChg chg="add del mod">
          <ac:chgData name="Martijn" userId="9288a9c7eacd0a95" providerId="LiveId" clId="{2506994F-B756-4568-B90A-E571785D0916}" dt="2023-07-19T08:48:43.958" v="565" actId="478"/>
          <ac:spMkLst>
            <pc:docMk/>
            <pc:sldMk cId="0" sldId="272"/>
            <ac:spMk id="8" creationId="{114C3608-5215-2289-E1D4-5215AC384A56}"/>
          </ac:spMkLst>
        </pc:spChg>
        <pc:picChg chg="mod">
          <ac:chgData name="Martijn" userId="9288a9c7eacd0a95" providerId="LiveId" clId="{2506994F-B756-4568-B90A-E571785D0916}" dt="2023-07-19T09:31:11.889" v="589" actId="14100"/>
          <ac:picMkLst>
            <pc:docMk/>
            <pc:sldMk cId="0" sldId="272"/>
            <ac:picMk id="2" creationId="{634188AF-D943-D2C0-EE4C-808687362766}"/>
          </ac:picMkLst>
        </pc:picChg>
        <pc:picChg chg="add mod">
          <ac:chgData name="Martijn" userId="9288a9c7eacd0a95" providerId="LiveId" clId="{2506994F-B756-4568-B90A-E571785D0916}" dt="2023-07-20T14:54:54.548" v="649" actId="14100"/>
          <ac:picMkLst>
            <pc:docMk/>
            <pc:sldMk cId="0" sldId="272"/>
            <ac:picMk id="8" creationId="{38B49F45-79A5-C03E-5026-295093262984}"/>
          </ac:picMkLst>
        </pc:picChg>
        <pc:picChg chg="add del mod">
          <ac:chgData name="Martijn" userId="9288a9c7eacd0a95" providerId="LiveId" clId="{2506994F-B756-4568-B90A-E571785D0916}" dt="2023-07-20T08:22:34.643" v="614" actId="478"/>
          <ac:picMkLst>
            <pc:docMk/>
            <pc:sldMk cId="0" sldId="272"/>
            <ac:picMk id="9" creationId="{4529D6FD-FDFE-EDFA-40F3-874D4A89AF50}"/>
          </ac:picMkLst>
        </pc:picChg>
        <pc:picChg chg="add mod">
          <ac:chgData name="Martijn" userId="9288a9c7eacd0a95" providerId="LiveId" clId="{2506994F-B756-4568-B90A-E571785D0916}" dt="2023-07-19T09:31:03.333" v="588" actId="14100"/>
          <ac:picMkLst>
            <pc:docMk/>
            <pc:sldMk cId="0" sldId="272"/>
            <ac:picMk id="1026" creationId="{3538ECFA-10EB-DA39-CC09-38419BDF054B}"/>
          </ac:picMkLst>
        </pc:picChg>
      </pc:sldChg>
      <pc:sldChg chg="modSp mod">
        <pc:chgData name="Martijn" userId="9288a9c7eacd0a95" providerId="LiveId" clId="{2506994F-B756-4568-B90A-E571785D0916}" dt="2023-07-20T14:57:42.463" v="652" actId="20577"/>
        <pc:sldMkLst>
          <pc:docMk/>
          <pc:sldMk cId="584669723" sldId="297"/>
        </pc:sldMkLst>
        <pc:spChg chg="mod">
          <ac:chgData name="Martijn" userId="9288a9c7eacd0a95" providerId="LiveId" clId="{2506994F-B756-4568-B90A-E571785D0916}" dt="2023-07-20T14:57:42.463" v="652" actId="20577"/>
          <ac:spMkLst>
            <pc:docMk/>
            <pc:sldMk cId="584669723" sldId="297"/>
            <ac:spMk id="12" creationId="{C6AA58BC-90F5-E544-817A-F5271CD861D2}"/>
          </ac:spMkLst>
        </pc:spChg>
      </pc:sldChg>
      <pc:sldChg chg="addSp delSp modSp mod ord">
        <pc:chgData name="Martijn" userId="9288a9c7eacd0a95" providerId="LiveId" clId="{2506994F-B756-4568-B90A-E571785D0916}" dt="2023-07-20T08:25:27.295" v="626" actId="207"/>
        <pc:sldMkLst>
          <pc:docMk/>
          <pc:sldMk cId="3234871125" sldId="299"/>
        </pc:sldMkLst>
        <pc:spChg chg="mod">
          <ac:chgData name="Martijn" userId="9288a9c7eacd0a95" providerId="LiveId" clId="{2506994F-B756-4568-B90A-E571785D0916}" dt="2023-07-18T11:35:36.791" v="399" actId="1076"/>
          <ac:spMkLst>
            <pc:docMk/>
            <pc:sldMk cId="3234871125" sldId="299"/>
            <ac:spMk id="6" creationId="{9FFA369C-9D48-5213-3B10-686A68FCD648}"/>
          </ac:spMkLst>
        </pc:spChg>
        <pc:spChg chg="mod">
          <ac:chgData name="Martijn" userId="9288a9c7eacd0a95" providerId="LiveId" clId="{2506994F-B756-4568-B90A-E571785D0916}" dt="2023-07-18T12:30:50.393" v="554" actId="1076"/>
          <ac:spMkLst>
            <pc:docMk/>
            <pc:sldMk cId="3234871125" sldId="299"/>
            <ac:spMk id="7" creationId="{00000000-0000-0000-0000-000000000000}"/>
          </ac:spMkLst>
        </pc:spChg>
        <pc:spChg chg="mod">
          <ac:chgData name="Martijn" userId="9288a9c7eacd0a95" providerId="LiveId" clId="{2506994F-B756-4568-B90A-E571785D0916}" dt="2023-07-18T11:35:36.791" v="399" actId="1076"/>
          <ac:spMkLst>
            <pc:docMk/>
            <pc:sldMk cId="3234871125" sldId="299"/>
            <ac:spMk id="10" creationId="{6CD62FDF-6D86-091A-C8E1-D8287C82CABD}"/>
          </ac:spMkLst>
        </pc:spChg>
        <pc:spChg chg="mod">
          <ac:chgData name="Martijn" userId="9288a9c7eacd0a95" providerId="LiveId" clId="{2506994F-B756-4568-B90A-E571785D0916}" dt="2023-07-18T11:21:15.054" v="148" actId="207"/>
          <ac:spMkLst>
            <pc:docMk/>
            <pc:sldMk cId="3234871125" sldId="299"/>
            <ac:spMk id="13" creationId="{75E886BA-104E-4034-54BC-9F0451109A61}"/>
          </ac:spMkLst>
        </pc:spChg>
        <pc:spChg chg="mod">
          <ac:chgData name="Martijn" userId="9288a9c7eacd0a95" providerId="LiveId" clId="{2506994F-B756-4568-B90A-E571785D0916}" dt="2023-07-18T11:35:36.791" v="399" actId="1076"/>
          <ac:spMkLst>
            <pc:docMk/>
            <pc:sldMk cId="3234871125" sldId="299"/>
            <ac:spMk id="15" creationId="{B8043A40-0468-25F9-19EA-C3C8EC794B2E}"/>
          </ac:spMkLst>
        </pc:spChg>
        <pc:spChg chg="mod">
          <ac:chgData name="Martijn" userId="9288a9c7eacd0a95" providerId="LiveId" clId="{2506994F-B756-4568-B90A-E571785D0916}" dt="2023-07-18T11:35:36.791" v="399" actId="1076"/>
          <ac:spMkLst>
            <pc:docMk/>
            <pc:sldMk cId="3234871125" sldId="299"/>
            <ac:spMk id="16" creationId="{502AFB49-9577-1AF8-C0F6-C647D66519B2}"/>
          </ac:spMkLst>
        </pc:spChg>
        <pc:spChg chg="mod">
          <ac:chgData name="Martijn" userId="9288a9c7eacd0a95" providerId="LiveId" clId="{2506994F-B756-4568-B90A-E571785D0916}" dt="2023-07-20T08:25:27.295" v="626" actId="207"/>
          <ac:spMkLst>
            <pc:docMk/>
            <pc:sldMk cId="3234871125" sldId="299"/>
            <ac:spMk id="17" creationId="{4F1815C3-B71C-83C3-EF3E-271C251CD778}"/>
          </ac:spMkLst>
        </pc:spChg>
        <pc:spChg chg="mod">
          <ac:chgData name="Martijn" userId="9288a9c7eacd0a95" providerId="LiveId" clId="{2506994F-B756-4568-B90A-E571785D0916}" dt="2023-07-19T09:38:08.415" v="611" actId="20577"/>
          <ac:spMkLst>
            <pc:docMk/>
            <pc:sldMk cId="3234871125" sldId="299"/>
            <ac:spMk id="26" creationId="{299D004B-4338-A19E-9A0E-168669AF956A}"/>
          </ac:spMkLst>
        </pc:spChg>
        <pc:picChg chg="mod">
          <ac:chgData name="Martijn" userId="9288a9c7eacd0a95" providerId="LiveId" clId="{2506994F-B756-4568-B90A-E571785D0916}" dt="2023-07-18T11:35:36.791" v="399" actId="1076"/>
          <ac:picMkLst>
            <pc:docMk/>
            <pc:sldMk cId="3234871125" sldId="299"/>
            <ac:picMk id="18" creationId="{997A2F0A-C8B9-CCD2-D6E9-DD22F315FD3F}"/>
          </ac:picMkLst>
        </pc:picChg>
        <pc:picChg chg="mod">
          <ac:chgData name="Martijn" userId="9288a9c7eacd0a95" providerId="LiveId" clId="{2506994F-B756-4568-B90A-E571785D0916}" dt="2023-07-18T11:35:36.791" v="399" actId="1076"/>
          <ac:picMkLst>
            <pc:docMk/>
            <pc:sldMk cId="3234871125" sldId="299"/>
            <ac:picMk id="19" creationId="{83F7E759-6F33-616B-9CB0-183DBD5F9EA1}"/>
          </ac:picMkLst>
        </pc:picChg>
        <pc:picChg chg="mod">
          <ac:chgData name="Martijn" userId="9288a9c7eacd0a95" providerId="LiveId" clId="{2506994F-B756-4568-B90A-E571785D0916}" dt="2023-07-18T11:35:36.791" v="399" actId="1076"/>
          <ac:picMkLst>
            <pc:docMk/>
            <pc:sldMk cId="3234871125" sldId="299"/>
            <ac:picMk id="20" creationId="{0D1C3994-7807-9F6F-AFCE-DA0E20C88EF4}"/>
          </ac:picMkLst>
        </pc:picChg>
        <pc:picChg chg="mod">
          <ac:chgData name="Martijn" userId="9288a9c7eacd0a95" providerId="LiveId" clId="{2506994F-B756-4568-B90A-E571785D0916}" dt="2023-07-18T11:35:36.791" v="399" actId="1076"/>
          <ac:picMkLst>
            <pc:docMk/>
            <pc:sldMk cId="3234871125" sldId="299"/>
            <ac:picMk id="21" creationId="{FF364268-4DCD-1296-545F-50D7DA54F8A6}"/>
          </ac:picMkLst>
        </pc:picChg>
        <pc:picChg chg="mod">
          <ac:chgData name="Martijn" userId="9288a9c7eacd0a95" providerId="LiveId" clId="{2506994F-B756-4568-B90A-E571785D0916}" dt="2023-07-18T11:35:36.791" v="399" actId="1076"/>
          <ac:picMkLst>
            <pc:docMk/>
            <pc:sldMk cId="3234871125" sldId="299"/>
            <ac:picMk id="22" creationId="{61D9A601-B1F9-9ACC-026D-60EDC21D2758}"/>
          </ac:picMkLst>
        </pc:picChg>
        <pc:picChg chg="mod">
          <ac:chgData name="Martijn" userId="9288a9c7eacd0a95" providerId="LiveId" clId="{2506994F-B756-4568-B90A-E571785D0916}" dt="2023-07-18T11:35:36.791" v="399" actId="1076"/>
          <ac:picMkLst>
            <pc:docMk/>
            <pc:sldMk cId="3234871125" sldId="299"/>
            <ac:picMk id="25" creationId="{07ACE720-B8FD-6382-1B15-DF36E1FFB365}"/>
          </ac:picMkLst>
        </pc:picChg>
        <pc:picChg chg="add del mod">
          <ac:chgData name="Martijn" userId="9288a9c7eacd0a95" providerId="LiveId" clId="{2506994F-B756-4568-B90A-E571785D0916}" dt="2023-07-18T12:30:53.473" v="555" actId="1076"/>
          <ac:picMkLst>
            <pc:docMk/>
            <pc:sldMk cId="3234871125" sldId="299"/>
            <ac:picMk id="29" creationId="{6A581AED-9E80-45F4-229D-470F7F62DA7E}"/>
          </ac:picMkLst>
        </pc:picChg>
      </pc:sldChg>
      <pc:sldChg chg="addSp delSp modSp mod delAnim">
        <pc:chgData name="Martijn" userId="9288a9c7eacd0a95" providerId="LiveId" clId="{2506994F-B756-4568-B90A-E571785D0916}" dt="2023-07-20T14:58:34.874" v="653" actId="20577"/>
        <pc:sldMkLst>
          <pc:docMk/>
          <pc:sldMk cId="1198031562" sldId="304"/>
        </pc:sldMkLst>
        <pc:spChg chg="mod">
          <ac:chgData name="Martijn" userId="9288a9c7eacd0a95" providerId="LiveId" clId="{2506994F-B756-4568-B90A-E571785D0916}" dt="2023-07-20T14:58:34.874" v="653" actId="20577"/>
          <ac:spMkLst>
            <pc:docMk/>
            <pc:sldMk cId="1198031562" sldId="304"/>
            <ac:spMk id="7" creationId="{00000000-0000-0000-0000-000000000000}"/>
          </ac:spMkLst>
        </pc:spChg>
        <pc:picChg chg="mod">
          <ac:chgData name="Martijn" userId="9288a9c7eacd0a95" providerId="LiveId" clId="{2506994F-B756-4568-B90A-E571785D0916}" dt="2023-07-18T11:28:15.039" v="208" actId="1076"/>
          <ac:picMkLst>
            <pc:docMk/>
            <pc:sldMk cId="1198031562" sldId="304"/>
            <ac:picMk id="5" creationId="{EF63EA2F-11C0-0654-3B6C-831D772391FA}"/>
          </ac:picMkLst>
        </pc:picChg>
        <pc:picChg chg="del">
          <ac:chgData name="Martijn" userId="9288a9c7eacd0a95" providerId="LiveId" clId="{2506994F-B756-4568-B90A-E571785D0916}" dt="2023-07-18T11:22:16.328" v="153" actId="478"/>
          <ac:picMkLst>
            <pc:docMk/>
            <pc:sldMk cId="1198031562" sldId="304"/>
            <ac:picMk id="6" creationId="{31389BDD-C9DA-D711-9692-7105A3B9A40C}"/>
          </ac:picMkLst>
        </pc:picChg>
        <pc:picChg chg="add del mod">
          <ac:chgData name="Martijn" userId="9288a9c7eacd0a95" providerId="LiveId" clId="{2506994F-B756-4568-B90A-E571785D0916}" dt="2023-07-18T11:25:59.494" v="178" actId="478"/>
          <ac:picMkLst>
            <pc:docMk/>
            <pc:sldMk cId="1198031562" sldId="304"/>
            <ac:picMk id="1026" creationId="{8A6B2511-F40E-41E1-13E7-7E579147EE49}"/>
          </ac:picMkLst>
        </pc:picChg>
        <pc:picChg chg="add del mod">
          <ac:chgData name="Martijn" userId="9288a9c7eacd0a95" providerId="LiveId" clId="{2506994F-B756-4568-B90A-E571785D0916}" dt="2023-07-18T11:25:55.306" v="176" actId="478"/>
          <ac:picMkLst>
            <pc:docMk/>
            <pc:sldMk cId="1198031562" sldId="304"/>
            <ac:picMk id="1028" creationId="{58C3D661-1296-3526-D319-B3C060905E7B}"/>
          </ac:picMkLst>
        </pc:picChg>
        <pc:picChg chg="add del mod">
          <ac:chgData name="Martijn" userId="9288a9c7eacd0a95" providerId="LiveId" clId="{2506994F-B756-4568-B90A-E571785D0916}" dt="2023-07-18T11:25:57.177" v="177" actId="478"/>
          <ac:picMkLst>
            <pc:docMk/>
            <pc:sldMk cId="1198031562" sldId="304"/>
            <ac:picMk id="1030" creationId="{E31730C1-421A-0BC5-F8E2-199D592CCA6B}"/>
          </ac:picMkLst>
        </pc:picChg>
        <pc:picChg chg="add del mod">
          <ac:chgData name="Martijn" userId="9288a9c7eacd0a95" providerId="LiveId" clId="{2506994F-B756-4568-B90A-E571785D0916}" dt="2023-07-18T11:26:01.095" v="179" actId="478"/>
          <ac:picMkLst>
            <pc:docMk/>
            <pc:sldMk cId="1198031562" sldId="304"/>
            <ac:picMk id="1032" creationId="{C6872028-9BF9-C3FD-0E23-ACD1154C1B41}"/>
          </ac:picMkLst>
        </pc:picChg>
        <pc:picChg chg="add mod">
          <ac:chgData name="Martijn" userId="9288a9c7eacd0a95" providerId="LiveId" clId="{2506994F-B756-4568-B90A-E571785D0916}" dt="2023-07-18T11:28:23.435" v="210" actId="14100"/>
          <ac:picMkLst>
            <pc:docMk/>
            <pc:sldMk cId="1198031562" sldId="304"/>
            <ac:picMk id="1034" creationId="{75ACD7D6-0490-70D2-6C06-8CB927D05911}"/>
          </ac:picMkLst>
        </pc:picChg>
      </pc:sldChg>
      <pc:sldChg chg="modSp mod">
        <pc:chgData name="Martijn" userId="9288a9c7eacd0a95" providerId="LiveId" clId="{2506994F-B756-4568-B90A-E571785D0916}" dt="2023-07-20T08:29:19.197" v="647" actId="207"/>
        <pc:sldMkLst>
          <pc:docMk/>
          <pc:sldMk cId="1889909060" sldId="305"/>
        </pc:sldMkLst>
        <pc:spChg chg="mod">
          <ac:chgData name="Martijn" userId="9288a9c7eacd0a95" providerId="LiveId" clId="{2506994F-B756-4568-B90A-E571785D0916}" dt="2023-07-20T08:29:19.197" v="647" actId="207"/>
          <ac:spMkLst>
            <pc:docMk/>
            <pc:sldMk cId="1889909060" sldId="305"/>
            <ac:spMk id="5" creationId="{B663E180-D1AA-B60A-953C-C13536AB81C0}"/>
          </ac:spMkLst>
        </pc:spChg>
        <pc:spChg chg="mod">
          <ac:chgData name="Martijn" userId="9288a9c7eacd0a95" providerId="LiveId" clId="{2506994F-B756-4568-B90A-E571785D0916}" dt="2023-07-20T08:28:56.235" v="646" actId="1076"/>
          <ac:spMkLst>
            <pc:docMk/>
            <pc:sldMk cId="1889909060" sldId="305"/>
            <ac:spMk id="16" creationId="{779C612B-872D-8E6D-C07E-8176347F71F3}"/>
          </ac:spMkLst>
        </pc:spChg>
        <pc:spChg chg="mod">
          <ac:chgData name="Martijn" userId="9288a9c7eacd0a95" providerId="LiveId" clId="{2506994F-B756-4568-B90A-E571785D0916}" dt="2023-07-20T08:27:51.768" v="637" actId="20577"/>
          <ac:spMkLst>
            <pc:docMk/>
            <pc:sldMk cId="1889909060" sldId="305"/>
            <ac:spMk id="19" creationId="{1C18F91A-2BBB-4E74-1AFB-C3C6E9BAD4A8}"/>
          </ac:spMkLst>
        </pc:spChg>
        <pc:spChg chg="mod">
          <ac:chgData name="Martijn" userId="9288a9c7eacd0a95" providerId="LiveId" clId="{2506994F-B756-4568-B90A-E571785D0916}" dt="2023-07-20T08:28:51.937" v="645" actId="1076"/>
          <ac:spMkLst>
            <pc:docMk/>
            <pc:sldMk cId="1889909060" sldId="305"/>
            <ac:spMk id="22" creationId="{029CF1EE-13CA-BAC0-BF51-3E4DF0C73710}"/>
          </ac:spMkLst>
        </pc:spChg>
        <pc:spChg chg="mod">
          <ac:chgData name="Martijn" userId="9288a9c7eacd0a95" providerId="LiveId" clId="{2506994F-B756-4568-B90A-E571785D0916}" dt="2023-07-20T08:27:24.749" v="630" actId="20577"/>
          <ac:spMkLst>
            <pc:docMk/>
            <pc:sldMk cId="1889909060" sldId="305"/>
            <ac:spMk id="28" creationId="{7C18537F-76D4-F90C-E5D4-3D31097D97E4}"/>
          </ac:spMkLst>
        </pc:spChg>
      </pc:sldChg>
      <pc:sldChg chg="ord">
        <pc:chgData name="Martijn" userId="9288a9c7eacd0a95" providerId="LiveId" clId="{2506994F-B756-4568-B90A-E571785D0916}" dt="2023-07-20T15:22:44.557" v="661"/>
        <pc:sldMkLst>
          <pc:docMk/>
          <pc:sldMk cId="743434121" sldId="308"/>
        </pc:sldMkLst>
      </pc:sldChg>
      <pc:sldChg chg="ord">
        <pc:chgData name="Martijn" userId="9288a9c7eacd0a95" providerId="LiveId" clId="{2506994F-B756-4568-B90A-E571785D0916}" dt="2023-07-20T15:22:10.269" v="657"/>
        <pc:sldMkLst>
          <pc:docMk/>
          <pc:sldMk cId="2090906177" sldId="309"/>
        </pc:sldMkLst>
      </pc:sldChg>
      <pc:sldChg chg="ord">
        <pc:chgData name="Martijn" userId="9288a9c7eacd0a95" providerId="LiveId" clId="{2506994F-B756-4568-B90A-E571785D0916}" dt="2023-07-20T15:22:18.368" v="659"/>
        <pc:sldMkLst>
          <pc:docMk/>
          <pc:sldMk cId="3005147764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EEE5E-3012-4D57-B53A-31B8D9364AAF}" type="datetimeFigureOut">
              <a:rPr lang="en-NL" smtClean="0"/>
              <a:t>07/20/2023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6949-2012-4480-8E2E-4A38354215A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6918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youtube.com/watch?v=Z93P3T2HoPc" TargetMode="Externa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93P3T2HoPc?feature=oembed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ceclog.com/new-icecat-amazon-listing-api-connection-is-live-for-brands-and-sellers/" TargetMode="External"/><Relationship Id="rId2" Type="http://schemas.openxmlformats.org/officeDocument/2006/relationships/hyperlink" Target="https://iceclog.com/migrating-to-the-new-bol-com-api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7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toys.nl/shop/nl/intertoys/lego-star-wars/lego-star-wars-yoda-7525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s://www.google.com/search?q=elsa+frozenbrain+iceca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-2700000">
            <a:off x="-1987946" y="-3829781"/>
            <a:ext cx="13281627" cy="21778683"/>
          </a:xfrm>
          <a:prstGeom prst="rect">
            <a:avLst/>
          </a:prstGeom>
          <a:solidFill>
            <a:srgbClr val="234393">
              <a:alpha val="89804"/>
            </a:srgbClr>
          </a:solidFill>
        </p:spPr>
        <p:txBody>
          <a:bodyPr/>
          <a:lstStyle/>
          <a:p>
            <a:r>
              <a:rPr lang="en-US">
                <a:hlinkClick r:id="rId3"/>
              </a:rPr>
              <a:t>Icecat receives NPEX Award 2022 | Most Traded Stock - YouTube</a:t>
            </a:r>
            <a:endParaRPr lang="en-NL" dirty="0"/>
          </a:p>
        </p:txBody>
      </p:sp>
      <p:sp>
        <p:nvSpPr>
          <p:cNvPr id="4" name="AutoShape 4"/>
          <p:cNvSpPr/>
          <p:nvPr/>
        </p:nvSpPr>
        <p:spPr>
          <a:xfrm rot="-2700000">
            <a:off x="7427994" y="-911032"/>
            <a:ext cx="41768" cy="4420264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5" name="AutoShape 5"/>
          <p:cNvSpPr/>
          <p:nvPr/>
        </p:nvSpPr>
        <p:spPr>
          <a:xfrm rot="-2254633">
            <a:off x="12981034" y="8433932"/>
            <a:ext cx="6391908" cy="5539342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19079" y="9451138"/>
            <a:ext cx="1959059" cy="48103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52055" y="7069980"/>
            <a:ext cx="130302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08"/>
              </a:lnSpc>
            </a:pPr>
            <a:r>
              <a:rPr lang="en" sz="10508" dirty="0">
                <a:solidFill>
                  <a:srgbClr val="FFFFFF"/>
                </a:solidFill>
                <a:latin typeface="Montserrat Classic Bold"/>
              </a:rPr>
              <a:t>Icecat Investor Update </a:t>
            </a:r>
            <a:r>
              <a:rPr lang="nl-NL" sz="2800" dirty="0" err="1">
                <a:solidFill>
                  <a:srgbClr val="FFFFFF"/>
                </a:solidFill>
                <a:latin typeface="Montserrat Classic Bold"/>
              </a:rPr>
              <a:t>July</a:t>
            </a:r>
            <a:r>
              <a:rPr lang="nl-NL" sz="2800" dirty="0">
                <a:solidFill>
                  <a:srgbClr val="FFFFFF"/>
                </a:solidFill>
                <a:latin typeface="Montserrat Classic Bold"/>
              </a:rPr>
              <a:t> 21, 2023</a:t>
            </a:r>
          </a:p>
        </p:txBody>
      </p:sp>
      <p:pic>
        <p:nvPicPr>
          <p:cNvPr id="2" name="Picture 2" descr="SME Data Science 2022">
            <a:extLst>
              <a:ext uri="{FF2B5EF4-FFF2-40B4-BE49-F238E27FC236}">
                <a16:creationId xmlns:a16="http://schemas.microsoft.com/office/drawing/2014/main" id="{634188AF-D943-D2C0-EE4C-808687362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147076"/>
            <a:ext cx="5105399" cy="370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in Software edition 2022">
            <a:extLst>
              <a:ext uri="{FF2B5EF4-FFF2-40B4-BE49-F238E27FC236}">
                <a16:creationId xmlns:a16="http://schemas.microsoft.com/office/drawing/2014/main" id="{3538ECFA-10EB-DA39-CC09-38419BDF0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195" y="4381374"/>
            <a:ext cx="3928758" cy="2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nlinemedia 7" title="Icecat receives NPEX Award 2022 | Most Traded Stock">
            <a:hlinkClick r:id="" action="ppaction://media"/>
            <a:extLst>
              <a:ext uri="{FF2B5EF4-FFF2-40B4-BE49-F238E27FC236}">
                <a16:creationId xmlns:a16="http://schemas.microsoft.com/office/drawing/2014/main" id="{38B49F45-79A5-C03E-5026-2950932629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28601" y="213742"/>
            <a:ext cx="11692316" cy="6606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555817" y="419100"/>
            <a:ext cx="17176366" cy="896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4000" dirty="0">
                <a:solidFill>
                  <a:srgbClr val="234393"/>
                </a:solidFill>
                <a:latin typeface="Montserrat Extra-Bold"/>
              </a:rPr>
              <a:t>Non-financial KPIs: expansion in covered brands to </a:t>
            </a:r>
            <a:r>
              <a:rPr lang="en-US" sz="4000" dirty="0">
                <a:solidFill>
                  <a:srgbClr val="00B050"/>
                </a:solidFill>
                <a:latin typeface="Montserrat Extra-Bold"/>
              </a:rPr>
              <a:t>37K</a:t>
            </a:r>
            <a:r>
              <a:rPr lang="en-US" sz="4000" dirty="0">
                <a:solidFill>
                  <a:srgbClr val="234393"/>
                </a:solidFill>
                <a:latin typeface="Montserrat Extra-Bold"/>
              </a:rPr>
              <a:t> in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1B980-35E3-3D23-73C6-AA179203E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51" y="2400300"/>
            <a:ext cx="12805298" cy="72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11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-407892" y="419100"/>
            <a:ext cx="19103783" cy="174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234393"/>
                </a:solidFill>
                <a:latin typeface="Montserrat Extra-Bold"/>
              </a:rPr>
              <a:t>Non-financial KPIs: </a:t>
            </a:r>
            <a:r>
              <a:rPr lang="en-US" sz="4000" dirty="0">
                <a:solidFill>
                  <a:srgbClr val="00B050"/>
                </a:solidFill>
                <a:latin typeface="Montserrat Extra-Bold"/>
              </a:rPr>
              <a:t>+20% </a:t>
            </a:r>
            <a:r>
              <a:rPr lang="en-US" sz="4000" dirty="0">
                <a:solidFill>
                  <a:srgbClr val="234393"/>
                </a:solidFill>
                <a:latin typeface="Montserrat Extra-Bold"/>
              </a:rPr>
              <a:t>production hike to 2.6M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234393"/>
                </a:solidFill>
                <a:latin typeface="Montserrat Extra-Bold"/>
              </a:rPr>
              <a:t>data-sheets in 2022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B5B21EB-D629-BAEF-FA2C-B92FCE66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49" y="2636023"/>
            <a:ext cx="12805300" cy="72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50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739153" y="437110"/>
            <a:ext cx="14809692" cy="174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234393"/>
                </a:solidFill>
                <a:latin typeface="Montserrat Extra-Bold"/>
              </a:rPr>
              <a:t>Non-financial KPIs: </a:t>
            </a:r>
            <a:r>
              <a:rPr lang="en-US" sz="4000" dirty="0">
                <a:solidFill>
                  <a:srgbClr val="00B050"/>
                </a:solidFill>
                <a:latin typeface="Montserrat Extra-Bold"/>
              </a:rPr>
              <a:t>19 Bio (+28%)</a:t>
            </a:r>
            <a:r>
              <a:rPr lang="en-US" sz="4000" dirty="0">
                <a:solidFill>
                  <a:srgbClr val="234393"/>
                </a:solidFill>
                <a:latin typeface="Montserrat Extra-Bold"/>
              </a:rPr>
              <a:t> downloads 2022 by </a:t>
            </a:r>
            <a:r>
              <a:rPr lang="en-US" sz="4000" dirty="0">
                <a:solidFill>
                  <a:srgbClr val="00B050"/>
                </a:solidFill>
                <a:latin typeface="Montserrat Extra-Bold"/>
              </a:rPr>
              <a:t>114K (+11% ) </a:t>
            </a:r>
            <a:r>
              <a:rPr lang="en-US" sz="4000" dirty="0">
                <a:solidFill>
                  <a:srgbClr val="234393"/>
                </a:solidFill>
                <a:latin typeface="Montserrat Extra-Bold"/>
              </a:rPr>
              <a:t>users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1A1CFE-0CA0-9E75-D27B-D1F0B5866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41" y="2628900"/>
            <a:ext cx="13243715" cy="744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85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555817" y="419100"/>
            <a:ext cx="17176366" cy="896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4000" dirty="0">
                <a:solidFill>
                  <a:srgbClr val="234393"/>
                </a:solidFill>
                <a:latin typeface="Montserrat Extra-Bold"/>
              </a:rPr>
              <a:t>Non-financial KPIs: Categories Supported</a:t>
            </a:r>
          </a:p>
        </p:txBody>
      </p:sp>
      <p:pic>
        <p:nvPicPr>
          <p:cNvPr id="4" name="Afbeelding 1">
            <a:extLst>
              <a:ext uri="{FF2B5EF4-FFF2-40B4-BE49-F238E27FC236}">
                <a16:creationId xmlns:a16="http://schemas.microsoft.com/office/drawing/2014/main" id="{C40D537A-8E0B-9A45-B1A4-5B8FC1E1D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66" y="2255802"/>
            <a:ext cx="13319067" cy="749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9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555817" y="419100"/>
            <a:ext cx="17176366" cy="174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234393"/>
                </a:solidFill>
                <a:latin typeface="Montserrat Extra-Bold"/>
              </a:rPr>
              <a:t>What is new? Amazon multimedia (API), Mirakl connections </a:t>
            </a:r>
            <a:r>
              <a:rPr lang="en-US" sz="4000" dirty="0">
                <a:solidFill>
                  <a:srgbClr val="00B050"/>
                </a:solidFill>
                <a:latin typeface="Montserrat Extra-Bold"/>
              </a:rPr>
              <a:t>operational</a:t>
            </a:r>
          </a:p>
        </p:txBody>
      </p:sp>
      <p:sp>
        <p:nvSpPr>
          <p:cNvPr id="2" name="Google Shape;97;p3">
            <a:extLst>
              <a:ext uri="{FF2B5EF4-FFF2-40B4-BE49-F238E27FC236}">
                <a16:creationId xmlns:a16="http://schemas.microsoft.com/office/drawing/2014/main" id="{0075833C-F10F-CDA5-E0C1-8D41D7F6B5FB}"/>
              </a:ext>
            </a:extLst>
          </p:cNvPr>
          <p:cNvSpPr txBox="1">
            <a:spLocks/>
          </p:cNvSpPr>
          <p:nvPr/>
        </p:nvSpPr>
        <p:spPr>
          <a:xfrm>
            <a:off x="1112389" y="2794043"/>
            <a:ext cx="10522328" cy="10540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000" dirty="0" err="1">
                <a:latin typeface="Montserrat Classic" panose="020B0604020202020204" charset="0"/>
                <a:hlinkClick r:id="rId2"/>
              </a:rPr>
              <a:t>Iceclog</a:t>
            </a:r>
            <a:r>
              <a:rPr lang="en-US" sz="2000" dirty="0">
                <a:latin typeface="Montserrat Classic" panose="020B0604020202020204" charset="0"/>
                <a:hlinkClick r:id="rId2"/>
              </a:rPr>
              <a:t>: Migrating Brands to the new Bol.com API</a:t>
            </a:r>
            <a:br>
              <a:rPr lang="en-US" sz="2000" dirty="0">
                <a:latin typeface="Montserrat Classic" panose="020B0604020202020204" charset="0"/>
              </a:rPr>
            </a:br>
            <a:r>
              <a:rPr lang="en-US" sz="2000" dirty="0" err="1">
                <a:latin typeface="Montserrat Classic" panose="020B0604020202020204" charset="0"/>
                <a:hlinkClick r:id="rId3"/>
              </a:rPr>
              <a:t>Iceclog</a:t>
            </a:r>
            <a:r>
              <a:rPr lang="en-US" sz="2000" dirty="0">
                <a:latin typeface="Montserrat Classic" panose="020B0604020202020204" charset="0"/>
                <a:hlinkClick r:id="rId3"/>
              </a:rPr>
              <a:t>: New Icecat Amazon Listings API Connection for Brands &amp; Sellers</a:t>
            </a:r>
            <a:endParaRPr lang="nl-NL" sz="2000" dirty="0">
              <a:latin typeface="Montserrat Classic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3EA2F-11C0-0654-3B6C-831D77239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5"/>
          <a:stretch/>
        </p:blipFill>
        <p:spPr bwMode="auto">
          <a:xfrm>
            <a:off x="83406" y="4305300"/>
            <a:ext cx="9086460" cy="47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ddons plugins">
            <a:extLst>
              <a:ext uri="{FF2B5EF4-FFF2-40B4-BE49-F238E27FC236}">
                <a16:creationId xmlns:a16="http://schemas.microsoft.com/office/drawing/2014/main" id="{75ACD7D6-0490-70D2-6C06-8CB927D0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012" y="4480450"/>
            <a:ext cx="9306756" cy="52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031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550938" y="1181100"/>
            <a:ext cx="14562721" cy="959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6000" dirty="0">
                <a:solidFill>
                  <a:srgbClr val="234393"/>
                </a:solidFill>
                <a:latin typeface="Montserrat Extra-Bold"/>
              </a:rPr>
              <a:t>Key Innovations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6FACBDC-1706-9AE2-FC6E-1B3904D5F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431754" y="0"/>
            <a:ext cx="4856246" cy="5361374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BBDB1145-6ECA-86D7-C110-8F1C7D765D3B}"/>
              </a:ext>
            </a:extLst>
          </p:cNvPr>
          <p:cNvSpPr/>
          <p:nvPr/>
        </p:nvSpPr>
        <p:spPr>
          <a:xfrm>
            <a:off x="1386628" y="3466467"/>
            <a:ext cx="1071294" cy="1071294"/>
          </a:xfrm>
          <a:prstGeom prst="ellipse">
            <a:avLst/>
          </a:prstGeom>
          <a:solidFill>
            <a:srgbClr val="213F9A"/>
          </a:solidFill>
        </p:spPr>
      </p:sp>
      <p:pic>
        <p:nvPicPr>
          <p:cNvPr id="4" name="Object 3" descr="preencoded.png">
            <a:extLst>
              <a:ext uri="{FF2B5EF4-FFF2-40B4-BE49-F238E27FC236}">
                <a16:creationId xmlns:a16="http://schemas.microsoft.com/office/drawing/2014/main" id="{FD866E5E-E4FC-0EE0-7D13-55091CF49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2812" y="3734178"/>
            <a:ext cx="498935" cy="53564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B663E180-D1AA-B60A-953C-C13536AB81C0}"/>
              </a:ext>
            </a:extLst>
          </p:cNvPr>
          <p:cNvSpPr/>
          <p:nvPr/>
        </p:nvSpPr>
        <p:spPr>
          <a:xfrm>
            <a:off x="2744106" y="3677726"/>
            <a:ext cx="6356348" cy="6485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426"/>
              </a:lnSpc>
              <a:spcAft>
                <a:spcPts val="900"/>
              </a:spcAft>
            </a:pPr>
            <a:r>
              <a:rPr lang="en-US" sz="2000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“Hexagon” platform for </a:t>
            </a:r>
            <a:r>
              <a:rPr lang="en-US" sz="2000" b="1" kern="0" spc="158" dirty="0">
                <a:solidFill>
                  <a:srgbClr val="00B050"/>
                </a:solidFill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integrations marketplaces </a:t>
            </a:r>
            <a:r>
              <a:rPr lang="en-US" sz="2000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like Mirakl, BOL. </a:t>
            </a:r>
            <a:br>
              <a:rPr lang="en-US" sz="2000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</a:br>
            <a:r>
              <a:rPr lang="en-US" sz="2000" kern="0" spc="158" dirty="0">
                <a:solidFill>
                  <a:srgbClr val="00B050"/>
                </a:solidFill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Phased out legacy</a:t>
            </a:r>
            <a:r>
              <a:rPr lang="en-US" sz="2000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 video games platform.</a:t>
            </a:r>
            <a:endParaRPr lang="en-US" sz="2000" dirty="0">
              <a:latin typeface="Montserrat Classic" panose="020B060402020202020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AAF81A-6907-A053-8AF6-0F6252F70C83}"/>
              </a:ext>
            </a:extLst>
          </p:cNvPr>
          <p:cNvGrpSpPr/>
          <p:nvPr/>
        </p:nvGrpSpPr>
        <p:grpSpPr>
          <a:xfrm>
            <a:off x="1386628" y="5423395"/>
            <a:ext cx="1071294" cy="1071294"/>
            <a:chOff x="1386628" y="5251959"/>
            <a:chExt cx="1071294" cy="1071294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673FCBB1-55C0-1CF3-A1E4-8DA7239D43CF}"/>
                </a:ext>
              </a:extLst>
            </p:cNvPr>
            <p:cNvSpPr/>
            <p:nvPr/>
          </p:nvSpPr>
          <p:spPr>
            <a:xfrm>
              <a:off x="1386628" y="5251959"/>
              <a:ext cx="1071294" cy="1071294"/>
            </a:xfrm>
            <a:prstGeom prst="ellipse">
              <a:avLst/>
            </a:prstGeom>
            <a:solidFill>
              <a:srgbClr val="213F9A"/>
            </a:solidFill>
          </p:spPr>
        </p:sp>
        <p:pic>
          <p:nvPicPr>
            <p:cNvPr id="8" name="Object 6" descr="preencoded.png">
              <a:extLst>
                <a:ext uri="{FF2B5EF4-FFF2-40B4-BE49-F238E27FC236}">
                  <a16:creationId xmlns:a16="http://schemas.microsoft.com/office/drawing/2014/main" id="{0AA44ACD-2CC6-8307-5BCA-149227B5E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66259" y="5519668"/>
              <a:ext cx="512040" cy="535647"/>
            </a:xfrm>
            <a:prstGeom prst="rect">
              <a:avLst/>
            </a:prstGeom>
          </p:spPr>
        </p:pic>
      </p:grpSp>
      <p:sp>
        <p:nvSpPr>
          <p:cNvPr id="10" name="Object 7">
            <a:extLst>
              <a:ext uri="{FF2B5EF4-FFF2-40B4-BE49-F238E27FC236}">
                <a16:creationId xmlns:a16="http://schemas.microsoft.com/office/drawing/2014/main" id="{56716660-6E1E-2B05-B1F6-36A792138B78}"/>
              </a:ext>
            </a:extLst>
          </p:cNvPr>
          <p:cNvSpPr/>
          <p:nvPr/>
        </p:nvSpPr>
        <p:spPr>
          <a:xfrm>
            <a:off x="2737553" y="5814147"/>
            <a:ext cx="6356348" cy="2895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426"/>
              </a:lnSpc>
              <a:spcAft>
                <a:spcPts val="900"/>
              </a:spcAft>
            </a:pPr>
            <a:r>
              <a:rPr lang="en-US" sz="2000" b="1" kern="0" spc="158" dirty="0">
                <a:solidFill>
                  <a:srgbClr val="00B050"/>
                </a:solidFill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User Generated Content</a:t>
            </a:r>
            <a:endParaRPr lang="en-US" sz="2000" b="1" dirty="0">
              <a:solidFill>
                <a:srgbClr val="00B050"/>
              </a:solidFill>
              <a:latin typeface="Montserrat Classic" panose="020B060402020202020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10945-A2A8-D586-656D-1C255CCA37BC}"/>
              </a:ext>
            </a:extLst>
          </p:cNvPr>
          <p:cNvGrpSpPr/>
          <p:nvPr/>
        </p:nvGrpSpPr>
        <p:grpSpPr>
          <a:xfrm>
            <a:off x="1386628" y="7380323"/>
            <a:ext cx="1071294" cy="1071294"/>
            <a:chOff x="1386628" y="7037449"/>
            <a:chExt cx="1071294" cy="1071294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3D6250F8-2E7A-FB8D-B1BD-1D42398E2627}"/>
                </a:ext>
              </a:extLst>
            </p:cNvPr>
            <p:cNvSpPr/>
            <p:nvPr/>
          </p:nvSpPr>
          <p:spPr>
            <a:xfrm>
              <a:off x="1386628" y="7037449"/>
              <a:ext cx="1071294" cy="1071294"/>
            </a:xfrm>
            <a:prstGeom prst="ellipse">
              <a:avLst/>
            </a:prstGeom>
            <a:solidFill>
              <a:srgbClr val="213F9A"/>
            </a:solidFill>
          </p:spPr>
        </p:sp>
        <p:pic>
          <p:nvPicPr>
            <p:cNvPr id="15" name="Object 9" descr="preencoded.png">
              <a:extLst>
                <a:ext uri="{FF2B5EF4-FFF2-40B4-BE49-F238E27FC236}">
                  <a16:creationId xmlns:a16="http://schemas.microsoft.com/office/drawing/2014/main" id="{D2922E44-58E3-F0AC-435E-95F264298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54954" y="7305160"/>
              <a:ext cx="534651" cy="535647"/>
            </a:xfrm>
            <a:prstGeom prst="rect">
              <a:avLst/>
            </a:prstGeom>
          </p:spPr>
        </p:pic>
      </p:grpSp>
      <p:sp>
        <p:nvSpPr>
          <p:cNvPr id="16" name="Object 10">
            <a:extLst>
              <a:ext uri="{FF2B5EF4-FFF2-40B4-BE49-F238E27FC236}">
                <a16:creationId xmlns:a16="http://schemas.microsoft.com/office/drawing/2014/main" id="{779C612B-872D-8E6D-C07E-8176347F71F3}"/>
              </a:ext>
            </a:extLst>
          </p:cNvPr>
          <p:cNvSpPr/>
          <p:nvPr/>
        </p:nvSpPr>
        <p:spPr>
          <a:xfrm>
            <a:off x="2744106" y="7485566"/>
            <a:ext cx="6356348" cy="5707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426"/>
              </a:lnSpc>
              <a:spcAft>
                <a:spcPts val="900"/>
              </a:spcAft>
            </a:pPr>
            <a:r>
              <a:rPr lang="en-US" sz="2000" b="1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Brand Rank Page: improvements</a:t>
            </a:r>
            <a:br>
              <a:rPr lang="en-US" sz="2000" b="1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</a:br>
            <a:r>
              <a:rPr lang="en-US" sz="2000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dashboard to benchmark brand performance</a:t>
            </a:r>
            <a:endParaRPr lang="en-US" sz="2000" dirty="0">
              <a:latin typeface="Montserrat Classic" panose="020B060402020202020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3E7CCF7-FFAA-C415-756C-EC0191358E04}"/>
              </a:ext>
            </a:extLst>
          </p:cNvPr>
          <p:cNvGrpSpPr/>
          <p:nvPr/>
        </p:nvGrpSpPr>
        <p:grpSpPr>
          <a:xfrm>
            <a:off x="8922544" y="3466634"/>
            <a:ext cx="1071294" cy="1071294"/>
            <a:chOff x="9242788" y="3466467"/>
            <a:chExt cx="1071294" cy="1071294"/>
          </a:xfrm>
        </p:grpSpPr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BA1676C5-CF4E-BB10-AA29-DEE551BF2DB2}"/>
                </a:ext>
              </a:extLst>
            </p:cNvPr>
            <p:cNvSpPr/>
            <p:nvPr/>
          </p:nvSpPr>
          <p:spPr>
            <a:xfrm>
              <a:off x="9242788" y="3466467"/>
              <a:ext cx="1071294" cy="1071294"/>
            </a:xfrm>
            <a:prstGeom prst="ellipse">
              <a:avLst/>
            </a:prstGeom>
            <a:solidFill>
              <a:srgbClr val="213F9A"/>
            </a:solidFill>
          </p:spPr>
        </p:sp>
        <p:pic>
          <p:nvPicPr>
            <p:cNvPr id="18" name="Object 12" descr="preencoded.png">
              <a:extLst>
                <a:ext uri="{FF2B5EF4-FFF2-40B4-BE49-F238E27FC236}">
                  <a16:creationId xmlns:a16="http://schemas.microsoft.com/office/drawing/2014/main" id="{1FF4B23F-60E2-4D98-6636-B51F98AFF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510603" y="3798096"/>
              <a:ext cx="535664" cy="407814"/>
            </a:xfrm>
            <a:prstGeom prst="rect">
              <a:avLst/>
            </a:prstGeom>
          </p:spPr>
        </p:pic>
      </p:grpSp>
      <p:sp>
        <p:nvSpPr>
          <p:cNvPr id="19" name="Object 13">
            <a:extLst>
              <a:ext uri="{FF2B5EF4-FFF2-40B4-BE49-F238E27FC236}">
                <a16:creationId xmlns:a16="http://schemas.microsoft.com/office/drawing/2014/main" id="{1C18F91A-2BBB-4E74-1AFB-C3C6E9BAD4A8}"/>
              </a:ext>
            </a:extLst>
          </p:cNvPr>
          <p:cNvSpPr/>
          <p:nvPr/>
        </p:nvSpPr>
        <p:spPr>
          <a:xfrm>
            <a:off x="10276698" y="5528791"/>
            <a:ext cx="6356348" cy="9546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426"/>
              </a:lnSpc>
              <a:spcAft>
                <a:spcPts val="900"/>
              </a:spcAft>
            </a:pPr>
            <a:r>
              <a:rPr lang="en-US" sz="2000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Large scale production of Branded</a:t>
            </a:r>
            <a:r>
              <a:rPr lang="en-US" sz="2000" b="1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b="1" kern="0" spc="158" dirty="0">
                <a:solidFill>
                  <a:srgbClr val="00B050"/>
                </a:solidFill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Product Stories</a:t>
            </a:r>
            <a:r>
              <a:rPr lang="en-US" sz="2000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b="1" kern="0" spc="158" dirty="0">
                <a:solidFill>
                  <a:srgbClr val="00B050"/>
                </a:solidFill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2.0</a:t>
            </a:r>
            <a:r>
              <a:rPr lang="en-US" sz="2000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 (mini sites Apple, DELL, HP, LEGO, etc.)</a:t>
            </a:r>
            <a:endParaRPr lang="en-US" sz="2000" u="sng" dirty="0">
              <a:latin typeface="Montserrat Classic" panose="020B060402020202020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A4B8B5-3A47-CE3E-C3BB-8AAC9DF5B7A9}"/>
              </a:ext>
            </a:extLst>
          </p:cNvPr>
          <p:cNvGrpSpPr/>
          <p:nvPr/>
        </p:nvGrpSpPr>
        <p:grpSpPr>
          <a:xfrm>
            <a:off x="8922544" y="5423446"/>
            <a:ext cx="1071294" cy="1071294"/>
            <a:chOff x="9242788" y="5324520"/>
            <a:chExt cx="1071294" cy="1071294"/>
          </a:xfrm>
        </p:grpSpPr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E080876E-B980-C387-2790-F37DC188577D}"/>
                </a:ext>
              </a:extLst>
            </p:cNvPr>
            <p:cNvSpPr/>
            <p:nvPr/>
          </p:nvSpPr>
          <p:spPr>
            <a:xfrm>
              <a:off x="9242788" y="5324520"/>
              <a:ext cx="1071294" cy="1071294"/>
            </a:xfrm>
            <a:prstGeom prst="ellipse">
              <a:avLst/>
            </a:prstGeom>
            <a:solidFill>
              <a:srgbClr val="213F9A"/>
            </a:solidFill>
          </p:spPr>
        </p:sp>
        <p:pic>
          <p:nvPicPr>
            <p:cNvPr id="21" name="Object 15" descr="preencoded.png">
              <a:extLst>
                <a:ext uri="{FF2B5EF4-FFF2-40B4-BE49-F238E27FC236}">
                  <a16:creationId xmlns:a16="http://schemas.microsoft.com/office/drawing/2014/main" id="{FEA70B84-DEBC-F2B0-642C-5C8E24E05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510603" y="5660718"/>
              <a:ext cx="535664" cy="398621"/>
            </a:xfrm>
            <a:prstGeom prst="rect">
              <a:avLst/>
            </a:prstGeom>
          </p:spPr>
        </p:pic>
      </p:grpSp>
      <p:sp>
        <p:nvSpPr>
          <p:cNvPr id="22" name="Object 16">
            <a:extLst>
              <a:ext uri="{FF2B5EF4-FFF2-40B4-BE49-F238E27FC236}">
                <a16:creationId xmlns:a16="http://schemas.microsoft.com/office/drawing/2014/main" id="{029CF1EE-13CA-BAC0-BF51-3E4DF0C73710}"/>
              </a:ext>
            </a:extLst>
          </p:cNvPr>
          <p:cNvSpPr/>
          <p:nvPr/>
        </p:nvSpPr>
        <p:spPr>
          <a:xfrm>
            <a:off x="10276698" y="7429500"/>
            <a:ext cx="6356348" cy="11867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426"/>
              </a:lnSpc>
              <a:spcAft>
                <a:spcPts val="900"/>
              </a:spcAft>
            </a:pPr>
            <a:r>
              <a:rPr lang="en-US" sz="2000" b="1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Expanding</a:t>
            </a:r>
            <a:r>
              <a:rPr lang="en-US" sz="2000" b="1" kern="0" spc="158" dirty="0">
                <a:solidFill>
                  <a:srgbClr val="213F9A"/>
                </a:solidFill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interfaces to </a:t>
            </a:r>
            <a:r>
              <a:rPr lang="en-US" sz="2000" kern="0" spc="158" dirty="0">
                <a:solidFill>
                  <a:srgbClr val="00B050"/>
                </a:solidFill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Google</a:t>
            </a:r>
            <a:br>
              <a:rPr lang="en-US" sz="2000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</a:br>
            <a:r>
              <a:rPr lang="en-US" sz="2000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Shopping, </a:t>
            </a:r>
            <a:r>
              <a:rPr lang="en-US" sz="2000" kern="0" spc="158" dirty="0">
                <a:solidFill>
                  <a:srgbClr val="00B050"/>
                </a:solidFill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Amazon</a:t>
            </a:r>
            <a:r>
              <a:rPr lang="en-US" sz="2000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, Facebook, </a:t>
            </a:r>
            <a:r>
              <a:rPr lang="en-US" sz="2000" kern="0" spc="158" dirty="0">
                <a:solidFill>
                  <a:srgbClr val="00B050"/>
                </a:solidFill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Alibaba</a:t>
            </a:r>
            <a:r>
              <a:rPr lang="en-US" sz="2000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/Ali Express</a:t>
            </a:r>
            <a:endParaRPr lang="en-US" sz="2000" dirty="0">
              <a:latin typeface="Montserrat Classic" panose="020B060402020202020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29C878-517D-FB79-140F-68B611EF4578}"/>
              </a:ext>
            </a:extLst>
          </p:cNvPr>
          <p:cNvGrpSpPr/>
          <p:nvPr/>
        </p:nvGrpSpPr>
        <p:grpSpPr>
          <a:xfrm>
            <a:off x="8922544" y="7378449"/>
            <a:ext cx="1071294" cy="1071294"/>
            <a:chOff x="9242788" y="7182574"/>
            <a:chExt cx="1071294" cy="1071294"/>
          </a:xfrm>
        </p:grpSpPr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1C37D74D-3574-E583-EDCF-6D38B4D23E06}"/>
                </a:ext>
              </a:extLst>
            </p:cNvPr>
            <p:cNvSpPr/>
            <p:nvPr/>
          </p:nvSpPr>
          <p:spPr>
            <a:xfrm>
              <a:off x="9242788" y="7182574"/>
              <a:ext cx="1071294" cy="1071294"/>
            </a:xfrm>
            <a:prstGeom prst="ellipse">
              <a:avLst/>
            </a:prstGeom>
            <a:solidFill>
              <a:srgbClr val="213F9A"/>
            </a:solidFill>
          </p:spPr>
        </p:sp>
        <p:pic>
          <p:nvPicPr>
            <p:cNvPr id="26" name="Object 18" descr="preencoded.png">
              <a:extLst>
                <a:ext uri="{FF2B5EF4-FFF2-40B4-BE49-F238E27FC236}">
                  <a16:creationId xmlns:a16="http://schemas.microsoft.com/office/drawing/2014/main" id="{7CC5ADC1-751E-C5D1-33D7-C035A9058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525648" y="7450231"/>
              <a:ext cx="505601" cy="535647"/>
            </a:xfrm>
            <a:prstGeom prst="rect">
              <a:avLst/>
            </a:prstGeom>
          </p:spPr>
        </p:pic>
      </p:grpSp>
      <p:sp>
        <p:nvSpPr>
          <p:cNvPr id="28" name="Tekstvak 22">
            <a:extLst>
              <a:ext uri="{FF2B5EF4-FFF2-40B4-BE49-F238E27FC236}">
                <a16:creationId xmlns:a16="http://schemas.microsoft.com/office/drawing/2014/main" id="{7C18537F-76D4-F90C-E5D4-3D31097D97E4}"/>
              </a:ext>
            </a:extLst>
          </p:cNvPr>
          <p:cNvSpPr txBox="1"/>
          <p:nvPr/>
        </p:nvSpPr>
        <p:spPr>
          <a:xfrm>
            <a:off x="10274353" y="3494336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spc="158" dirty="0">
                <a:solidFill>
                  <a:srgbClr val="00B050"/>
                </a:solidFill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AI-generated</a:t>
            </a:r>
            <a:r>
              <a:rPr lang="en-US" sz="2000" b="1" kern="0" spc="158" dirty="0">
                <a:solidFill>
                  <a:srgbClr val="213F9A"/>
                </a:solidFill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translations, summaries, specs</a:t>
            </a:r>
            <a:endParaRPr lang="en-US" sz="2000" spc="158" dirty="0">
              <a:latin typeface="Montserrat Classic" panose="020B0604020202020204" charset="0"/>
              <a:ea typeface="Montserrat" pitchFamily="34" charset="-122"/>
              <a:cs typeface="Montserrat" pitchFamily="34" charset="-120"/>
            </a:endParaRPr>
          </a:p>
          <a:p>
            <a:r>
              <a:rPr lang="en-US" sz="2000" b="1" kern="0" spc="158" dirty="0">
                <a:solidFill>
                  <a:srgbClr val="00B050"/>
                </a:solidFill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Open source </a:t>
            </a:r>
            <a:r>
              <a:rPr lang="en-US" sz="2000" kern="0" spc="158" dirty="0" err="1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Pimcore</a:t>
            </a:r>
            <a:r>
              <a:rPr lang="en-US" sz="2000" kern="0" spc="158" dirty="0">
                <a:latin typeface="Montserrat Classic" panose="020B0604020202020204" charset="0"/>
                <a:ea typeface="Montserrat" pitchFamily="34" charset="-122"/>
                <a:cs typeface="Montserrat" pitchFamily="34" charset="-120"/>
              </a:rPr>
              <a:t> and Magento add-ons</a:t>
            </a:r>
          </a:p>
        </p:txBody>
      </p:sp>
    </p:spTree>
    <p:extLst>
      <p:ext uri="{BB962C8B-B14F-4D97-AF65-F5344CB8AC3E}">
        <p14:creationId xmlns:p14="http://schemas.microsoft.com/office/powerpoint/2010/main" val="188990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598689" y="823044"/>
            <a:ext cx="14562721" cy="1456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6000" dirty="0">
                <a:solidFill>
                  <a:srgbClr val="234393"/>
                </a:solidFill>
                <a:latin typeface="Montserrat Extra-Bold"/>
              </a:rPr>
              <a:t>Changes in Competition: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234393"/>
                </a:solidFill>
                <a:latin typeface="Montserrat Extra-Bold"/>
              </a:rPr>
              <a:t>Rationalization Phase; Classic Global (US) Competitors Faltering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6FACBDC-1706-9AE2-FC6E-1B3904D5F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431754" y="0"/>
            <a:ext cx="4856246" cy="5361374"/>
          </a:xfrm>
          <a:prstGeom prst="rect">
            <a:avLst/>
          </a:prstGeom>
        </p:spPr>
      </p:pic>
      <p:sp>
        <p:nvSpPr>
          <p:cNvPr id="8" name="Google Shape;97;p3">
            <a:extLst>
              <a:ext uri="{FF2B5EF4-FFF2-40B4-BE49-F238E27FC236}">
                <a16:creationId xmlns:a16="http://schemas.microsoft.com/office/drawing/2014/main" id="{E5E9521E-85F4-DA48-BC8C-D2A8C590C90D}"/>
              </a:ext>
            </a:extLst>
          </p:cNvPr>
          <p:cNvSpPr txBox="1">
            <a:spLocks/>
          </p:cNvSpPr>
          <p:nvPr/>
        </p:nvSpPr>
        <p:spPr>
          <a:xfrm>
            <a:off x="1330649" y="2703547"/>
            <a:ext cx="15346810" cy="6629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atin typeface="Montserrat Classic" panose="020B0604020202020204" charset="0"/>
              </a:rPr>
              <a:t>Salsify (US): no further acquisitions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atin typeface="Montserrat Classic" panose="020B0604020202020204" charset="0"/>
              </a:rPr>
              <a:t>1WorldSync (US) </a:t>
            </a:r>
          </a:p>
          <a:p>
            <a:pPr marL="1581150" lvl="2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rationalizes Content Solutions</a:t>
            </a:r>
          </a:p>
          <a:p>
            <a:pPr marL="1581150" lvl="2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buys </a:t>
            </a:r>
            <a:r>
              <a:rPr lang="en-US" sz="2000" dirty="0" err="1">
                <a:latin typeface="Montserrat Classic" panose="020B0604020202020204" charset="0"/>
              </a:rPr>
              <a:t>Atrify</a:t>
            </a:r>
            <a:r>
              <a:rPr lang="en-US" sz="2000" dirty="0">
                <a:latin typeface="Montserrat Classic" panose="020B0604020202020204" charset="0"/>
              </a:rPr>
              <a:t> Germany from GS1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Montserrat Classic" panose="020B0604020202020204" charset="0"/>
              </a:rPr>
              <a:t>Syndigo</a:t>
            </a:r>
            <a:r>
              <a:rPr lang="en-US" sz="2800" dirty="0">
                <a:latin typeface="Montserrat Classic" panose="020B0604020202020204" charset="0"/>
              </a:rPr>
              <a:t> (US): no further acquisitions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atin typeface="Montserrat Classic" panose="020B0604020202020204" charset="0"/>
              </a:rPr>
              <a:t>GfK announces merger with Nielsen IQ</a:t>
            </a:r>
          </a:p>
          <a:p>
            <a:pPr marL="1581150" lvl="2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Advent (Nielsen IQ) has majority in combination</a:t>
            </a:r>
          </a:p>
          <a:p>
            <a:pPr marL="1581150" lvl="2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Rationalization of the analytics industry</a:t>
            </a:r>
          </a:p>
          <a:p>
            <a:pPr marL="1581150" lvl="2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Logically </a:t>
            </a:r>
            <a:r>
              <a:rPr lang="en-US" sz="2000" dirty="0" err="1">
                <a:latin typeface="Montserrat Classic" panose="020B0604020202020204" charset="0"/>
              </a:rPr>
              <a:t>brandbank</a:t>
            </a:r>
            <a:r>
              <a:rPr lang="en-US" sz="2000" dirty="0">
                <a:latin typeface="Montserrat Classic" panose="020B0604020202020204" charset="0"/>
              </a:rPr>
              <a:t> (</a:t>
            </a:r>
            <a:r>
              <a:rPr lang="en-US" sz="2000" dirty="0" err="1">
                <a:latin typeface="Montserrat Classic" panose="020B0604020202020204" charset="0"/>
              </a:rPr>
              <a:t>NielsenIQ</a:t>
            </a:r>
            <a:r>
              <a:rPr lang="en-US" sz="2000" dirty="0">
                <a:latin typeface="Montserrat Classic" panose="020B0604020202020204" charset="0"/>
              </a:rPr>
              <a:t>) is combined with </a:t>
            </a:r>
            <a:r>
              <a:rPr lang="en-US" sz="2000" dirty="0" err="1">
                <a:latin typeface="Montserrat Classic" panose="020B0604020202020204" charset="0"/>
              </a:rPr>
              <a:t>Etilize</a:t>
            </a:r>
            <a:endParaRPr lang="en-US" sz="2000" dirty="0">
              <a:latin typeface="Montserrat Classic" panose="020B0604020202020204" charset="0"/>
            </a:endParaRP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Montserrat Classic" panose="020B0604020202020204" charset="0"/>
              </a:rPr>
              <a:t>Productsup</a:t>
            </a:r>
            <a:r>
              <a:rPr lang="en-US" sz="2800" dirty="0">
                <a:latin typeface="Montserrat Classic" panose="020B0604020202020204" charset="0"/>
              </a:rPr>
              <a:t> swoops up World Of Content (NL)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atin typeface="Montserrat Classic" panose="020B0604020202020204" charset="0"/>
              </a:rPr>
              <a:t>Icecat: talks</a:t>
            </a:r>
          </a:p>
          <a:p>
            <a:pPr marL="1581150" lvl="2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Minority investments: </a:t>
            </a:r>
            <a:r>
              <a:rPr lang="en-US" sz="2000" dirty="0" err="1">
                <a:latin typeface="Montserrat Classic" panose="020B0604020202020204" charset="0"/>
              </a:rPr>
              <a:t>Virtuagym</a:t>
            </a:r>
            <a:r>
              <a:rPr lang="en-US" sz="2000" dirty="0">
                <a:latin typeface="Montserrat Classic" panose="020B0604020202020204" charset="0"/>
              </a:rPr>
              <a:t> (‘22), NPEX (‘23), ..</a:t>
            </a:r>
          </a:p>
        </p:txBody>
      </p:sp>
    </p:spTree>
    <p:extLst>
      <p:ext uri="{BB962C8B-B14F-4D97-AF65-F5344CB8AC3E}">
        <p14:creationId xmlns:p14="http://schemas.microsoft.com/office/powerpoint/2010/main" val="3037137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550938" y="1181100"/>
            <a:ext cx="14562721" cy="959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6000" dirty="0">
                <a:solidFill>
                  <a:srgbClr val="234393"/>
                </a:solidFill>
                <a:latin typeface="Montserrat Extra-Bold"/>
              </a:rPr>
              <a:t>Risks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6FACBDC-1706-9AE2-FC6E-1B3904D5F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431754" y="0"/>
            <a:ext cx="4856246" cy="5361374"/>
          </a:xfrm>
          <a:prstGeom prst="rect">
            <a:avLst/>
          </a:prstGeom>
        </p:spPr>
      </p:pic>
      <p:sp>
        <p:nvSpPr>
          <p:cNvPr id="13" name="Google Shape;97;p3">
            <a:extLst>
              <a:ext uri="{FF2B5EF4-FFF2-40B4-BE49-F238E27FC236}">
                <a16:creationId xmlns:a16="http://schemas.microsoft.com/office/drawing/2014/main" id="{7407D197-5907-1B76-AD7F-4D9589C10AD6}"/>
              </a:ext>
            </a:extLst>
          </p:cNvPr>
          <p:cNvSpPr txBox="1">
            <a:spLocks/>
          </p:cNvSpPr>
          <p:nvPr/>
        </p:nvSpPr>
        <p:spPr>
          <a:xfrm>
            <a:off x="1219200" y="2781300"/>
            <a:ext cx="15346810" cy="6629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atin typeface="Montserrat Classic" panose="020B0604020202020204" charset="0"/>
              </a:rPr>
              <a:t>Consolidation and shake-out in E-commerce market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atin typeface="Montserrat Classic" panose="020B0604020202020204" charset="0"/>
              </a:rPr>
              <a:t>Global Market-Places could become too dominant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B050"/>
                </a:solidFill>
                <a:latin typeface="Montserrat Classic" panose="020B0604020202020204" charset="0"/>
              </a:rPr>
              <a:t>War in Ukraine</a:t>
            </a:r>
            <a:r>
              <a:rPr lang="en-US" sz="2800" dirty="0">
                <a:latin typeface="Montserrat Classic" panose="020B0604020202020204" charset="0"/>
              </a:rPr>
              <a:t> might (again) disrupt local work force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atin typeface="Montserrat Classic" panose="020B0604020202020204" charset="0"/>
              </a:rPr>
              <a:t>Supply chain disruptions affect e-commerce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atin typeface="Montserrat Classic" panose="020B0604020202020204" charset="0"/>
              </a:rPr>
              <a:t>Investments in ventures might not continue to pay off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B050"/>
                </a:solidFill>
                <a:latin typeface="Montserrat Classic" panose="020B0604020202020204" charset="0"/>
              </a:rPr>
              <a:t>Stagflation</a:t>
            </a:r>
            <a:r>
              <a:rPr lang="en-US" sz="2800" dirty="0">
                <a:latin typeface="Montserrat Classic" panose="020B0604020202020204" charset="0"/>
              </a:rPr>
              <a:t> scenarios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atin typeface="Montserrat Classic" panose="020B0604020202020204" charset="0"/>
              </a:rPr>
              <a:t>Depressed financial markets leading to lower valuations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atin typeface="Montserrat Classic" panose="020B0604020202020204" charset="0"/>
              </a:rPr>
              <a:t>Increased competition in our PIMS space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atin typeface="Montserrat Classic" panose="020B0604020202020204" charset="0"/>
              </a:rPr>
              <a:t>Modified legal frameworks regarding content use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atin typeface="Montserrat Classic" panose="020B0604020202020204" charset="0"/>
              </a:rPr>
              <a:t>Other risks as identified in the prospectus and other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818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3795309" y="3341591"/>
            <a:ext cx="10686496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10500" dirty="0">
                <a:solidFill>
                  <a:srgbClr val="234393"/>
                </a:solidFill>
                <a:latin typeface="Montserrat Classic Bold"/>
              </a:rPr>
              <a:t>Questions?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BC232296-26D5-E556-18CB-F61BABF38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431754" y="0"/>
            <a:ext cx="4856246" cy="5361374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89012A7-AB6E-168A-AAFB-695392C39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0" y="4925626"/>
            <a:ext cx="4856246" cy="53613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CD05274-FC27-5A00-EABA-5EFBE81879A1}"/>
              </a:ext>
            </a:extLst>
          </p:cNvPr>
          <p:cNvSpPr txBox="1"/>
          <p:nvPr/>
        </p:nvSpPr>
        <p:spPr>
          <a:xfrm>
            <a:off x="419100" y="5361374"/>
            <a:ext cx="174498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nl-NL" sz="3200" i="1" dirty="0" err="1">
                <a:latin typeface="Montserrat Classic" panose="020B0604020202020204" charset="0"/>
                <a:sym typeface="Montserrat"/>
              </a:rPr>
              <a:t>Invest</a:t>
            </a:r>
            <a:r>
              <a:rPr lang="nl-NL" sz="3200" i="1" dirty="0">
                <a:latin typeface="Montserrat Classic" panose="020B0604020202020204" charset="0"/>
                <a:sym typeface="Montserrat"/>
              </a:rPr>
              <a:t> in Icecat, </a:t>
            </a:r>
            <a:r>
              <a:rPr lang="nl-NL" sz="3200" i="1" dirty="0" err="1">
                <a:latin typeface="Montserrat Classic" panose="020B0604020202020204" charset="0"/>
                <a:sym typeface="Montserrat"/>
              </a:rPr>
              <a:t>global</a:t>
            </a:r>
            <a:r>
              <a:rPr lang="nl-NL" sz="3200" i="1" dirty="0">
                <a:latin typeface="Montserrat Classic" panose="020B0604020202020204" charset="0"/>
                <a:sym typeface="Montserrat"/>
              </a:rPr>
              <a:t> </a:t>
            </a:r>
            <a:r>
              <a:rPr lang="nl-NL" sz="3200" i="1" dirty="0" err="1">
                <a:latin typeface="Montserrat Classic" panose="020B0604020202020204" charset="0"/>
                <a:sym typeface="Montserrat"/>
              </a:rPr>
              <a:t>publisher</a:t>
            </a:r>
            <a:r>
              <a:rPr lang="nl-NL" sz="3200" i="1" dirty="0">
                <a:latin typeface="Montserrat Classic" panose="020B0604020202020204" charset="0"/>
                <a:sym typeface="Montserrat"/>
              </a:rPr>
              <a:t> </a:t>
            </a:r>
            <a:r>
              <a:rPr lang="nl-NL" sz="3200" i="1" dirty="0" err="1">
                <a:latin typeface="Montserrat Classic" panose="020B0604020202020204" charset="0"/>
                <a:sym typeface="Montserrat"/>
              </a:rPr>
              <a:t>and</a:t>
            </a:r>
            <a:r>
              <a:rPr lang="nl-NL" sz="3200" i="1" dirty="0">
                <a:latin typeface="Montserrat Classic" panose="020B0604020202020204" charset="0"/>
                <a:sym typeface="Montserrat"/>
              </a:rPr>
              <a:t> </a:t>
            </a:r>
            <a:r>
              <a:rPr lang="nl-NL" sz="3200" i="1" dirty="0" err="1">
                <a:latin typeface="Montserrat Classic" panose="020B0604020202020204" charset="0"/>
                <a:sym typeface="Montserrat"/>
              </a:rPr>
              <a:t>syndicator</a:t>
            </a:r>
            <a:r>
              <a:rPr lang="nl-NL" sz="3200" i="1" dirty="0">
                <a:latin typeface="Montserrat Classic" panose="020B0604020202020204" charset="0"/>
                <a:sym typeface="Montserrat"/>
              </a:rPr>
              <a:t> of product content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2017521" y="-3829782"/>
            <a:ext cx="13281627" cy="21778683"/>
          </a:xfrm>
          <a:prstGeom prst="rect">
            <a:avLst/>
          </a:prstGeom>
          <a:solidFill>
            <a:srgbClr val="234393">
              <a:alpha val="89804"/>
            </a:srgbClr>
          </a:solidFill>
        </p:spPr>
      </p:sp>
      <p:sp>
        <p:nvSpPr>
          <p:cNvPr id="3" name="AutoShape 3"/>
          <p:cNvSpPr/>
          <p:nvPr/>
        </p:nvSpPr>
        <p:spPr>
          <a:xfrm rot="-2700000">
            <a:off x="7427994" y="-911032"/>
            <a:ext cx="41768" cy="4420264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AutoShape 4"/>
          <p:cNvSpPr/>
          <p:nvPr/>
        </p:nvSpPr>
        <p:spPr>
          <a:xfrm rot="-2254633">
            <a:off x="12981034" y="8433932"/>
            <a:ext cx="6391908" cy="5539342"/>
          </a:xfrm>
          <a:prstGeom prst="rect">
            <a:avLst/>
          </a:prstGeom>
          <a:solidFill>
            <a:srgbClr val="F6F6F6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19079" y="9451138"/>
            <a:ext cx="1959059" cy="48103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6450669"/>
            <a:ext cx="11794429" cy="140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08"/>
              </a:lnSpc>
            </a:pPr>
            <a:r>
              <a:rPr lang="en-US" sz="10508">
                <a:solidFill>
                  <a:srgbClr val="FFFFFF"/>
                </a:solidFill>
                <a:latin typeface="Montserrat Classic Bold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550938" y="1181100"/>
            <a:ext cx="14562721" cy="959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6000" dirty="0">
                <a:solidFill>
                  <a:srgbClr val="234393"/>
                </a:solidFill>
                <a:latin typeface="Montserrat Extra-Bold"/>
              </a:rPr>
              <a:t>Important Information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6FACBDC-1706-9AE2-FC6E-1B3904D5F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431754" y="0"/>
            <a:ext cx="4856246" cy="5361374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ADE90787-0459-1C6D-4B50-4F4252018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2832" y="3729375"/>
            <a:ext cx="348481" cy="403451"/>
          </a:xfrm>
          <a:prstGeom prst="rect">
            <a:avLst/>
          </a:prstGeom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B6E3DD23-F710-A156-3160-B87526F7C5D6}"/>
              </a:ext>
            </a:extLst>
          </p:cNvPr>
          <p:cNvSpPr txBox="1"/>
          <p:nvPr/>
        </p:nvSpPr>
        <p:spPr>
          <a:xfrm>
            <a:off x="2174323" y="7124700"/>
            <a:ext cx="1569389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7800">
              <a:spcBef>
                <a:spcPts val="0"/>
              </a:spcBef>
            </a:pPr>
            <a:r>
              <a:rPr lang="en-US" sz="2800" dirty="0">
                <a:latin typeface="Montserrat Classic" panose="020B0604020202020204" charset="0"/>
              </a:rPr>
              <a:t>Investing in (DRs of) shares is not without risk. An investor can lose his/her investment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75E886BA-104E-4034-54BC-9F0451109A61}"/>
              </a:ext>
            </a:extLst>
          </p:cNvPr>
          <p:cNvSpPr txBox="1"/>
          <p:nvPr/>
        </p:nvSpPr>
        <p:spPr>
          <a:xfrm>
            <a:off x="2174323" y="3715658"/>
            <a:ext cx="1367176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20700" indent="-342900">
              <a:spcBef>
                <a:spcPts val="0"/>
              </a:spcBef>
            </a:pPr>
            <a:r>
              <a:rPr lang="en-US" sz="2800" dirty="0">
                <a:latin typeface="Montserrat Classic" panose="020B0604020202020204" charset="0"/>
              </a:rPr>
              <a:t>This information is not for residents of the USA, Canada, Australia and Japan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8C3CB15A-7F55-09EF-510B-704DF3F30123}"/>
              </a:ext>
            </a:extLst>
          </p:cNvPr>
          <p:cNvSpPr txBox="1"/>
          <p:nvPr/>
        </p:nvSpPr>
        <p:spPr>
          <a:xfrm>
            <a:off x="2177024" y="4971676"/>
            <a:ext cx="15137669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7800"/>
            <a:r>
              <a:rPr lang="en-US" sz="2800" dirty="0">
                <a:latin typeface="Montserrat Classic" panose="020B0604020202020204" charset="0"/>
              </a:rPr>
              <a:t>This information gives only a limited, historic overview about the performance of Icecat. Investment decisions should also be based on all other information available including, but not exclusively, the prospectus, and sections relating to risks.</a:t>
            </a: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516A3E51-E87B-0B04-9D9A-84636C3F7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5534" y="4993188"/>
            <a:ext cx="348481" cy="403451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95C2FA56-C958-8A75-687F-91E513ACE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2832" y="7124700"/>
            <a:ext cx="348481" cy="4034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3">
            <a:extLst>
              <a:ext uri="{FF2B5EF4-FFF2-40B4-BE49-F238E27FC236}">
                <a16:creationId xmlns:a16="http://schemas.microsoft.com/office/drawing/2014/main" id="{4F581AD8-247E-67F0-2512-497E2A259CC2}"/>
              </a:ext>
            </a:extLst>
          </p:cNvPr>
          <p:cNvSpPr txBox="1">
            <a:spLocks/>
          </p:cNvSpPr>
          <p:nvPr/>
        </p:nvSpPr>
        <p:spPr>
          <a:xfrm>
            <a:off x="757635" y="3487366"/>
            <a:ext cx="6006331" cy="640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lnSpc>
                <a:spcPct val="16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800" b="1" dirty="0">
                <a:latin typeface="Montserrat Classic" panose="020B0604020202020204" charset="0"/>
              </a:rPr>
              <a:t>Brands Love It:</a:t>
            </a:r>
          </a:p>
          <a:p>
            <a:pPr marL="781050" indent="-514350">
              <a:lnSpc>
                <a:spcPct val="160000"/>
              </a:lnSpc>
              <a:spcBef>
                <a:spcPts val="0"/>
              </a:spcBef>
            </a:pPr>
            <a:r>
              <a:rPr lang="en-US" sz="2800" dirty="0">
                <a:latin typeface="Montserrat Classic" panose="020B0604020202020204" charset="0"/>
              </a:rPr>
              <a:t>Enhanced Product Stories</a:t>
            </a:r>
          </a:p>
          <a:p>
            <a:pPr marL="781050" indent="-514350">
              <a:lnSpc>
                <a:spcPct val="160000"/>
              </a:lnSpc>
              <a:spcBef>
                <a:spcPts val="0"/>
              </a:spcBef>
            </a:pPr>
            <a:r>
              <a:rPr lang="en-US" sz="2800" dirty="0">
                <a:latin typeface="Montserrat Classic" panose="020B0604020202020204" charset="0"/>
              </a:rPr>
              <a:t>Multimedia</a:t>
            </a:r>
          </a:p>
          <a:p>
            <a:pPr marL="781050" indent="-514350">
              <a:lnSpc>
                <a:spcPct val="160000"/>
              </a:lnSpc>
              <a:spcBef>
                <a:spcPts val="0"/>
              </a:spcBef>
            </a:pPr>
            <a:r>
              <a:rPr lang="en-US" sz="2800" dirty="0">
                <a:latin typeface="Montserrat Classic" panose="020B0604020202020204" charset="0"/>
              </a:rPr>
              <a:t>LIVE inserts in retailer sites</a:t>
            </a:r>
          </a:p>
          <a:p>
            <a:pPr marL="781050" indent="-514350">
              <a:lnSpc>
                <a:spcPct val="160000"/>
              </a:lnSpc>
              <a:spcBef>
                <a:spcPts val="0"/>
              </a:spcBef>
            </a:pPr>
            <a:r>
              <a:rPr lang="en-US" sz="2800" dirty="0">
                <a:latin typeface="Montserrat Classic" panose="020B0604020202020204" charset="0"/>
              </a:rPr>
              <a:t>Analytics</a:t>
            </a:r>
          </a:p>
          <a:p>
            <a:pPr marL="781050" indent="-514350">
              <a:lnSpc>
                <a:spcPct val="160000"/>
              </a:lnSpc>
              <a:spcBef>
                <a:spcPts val="0"/>
              </a:spcBef>
            </a:pPr>
            <a:r>
              <a:rPr lang="en-US" sz="2800" dirty="0">
                <a:latin typeface="Montserrat Classic" panose="020B0604020202020204" charset="0"/>
              </a:rPr>
              <a:t>Product reviews</a:t>
            </a:r>
          </a:p>
          <a:p>
            <a:pPr marL="781050" indent="-514350">
              <a:lnSpc>
                <a:spcPct val="160000"/>
              </a:lnSpc>
              <a:spcBef>
                <a:spcPts val="0"/>
              </a:spcBef>
            </a:pPr>
            <a:r>
              <a:rPr lang="en-US" sz="2800" dirty="0">
                <a:latin typeface="Montserrat Classic" panose="020B0604020202020204" charset="0"/>
              </a:rPr>
              <a:t>Recommendations</a:t>
            </a:r>
          </a:p>
          <a:p>
            <a:pPr marL="781050" indent="-514350">
              <a:lnSpc>
                <a:spcPct val="160000"/>
              </a:lnSpc>
              <a:spcBef>
                <a:spcPts val="0"/>
              </a:spcBef>
            </a:pPr>
            <a:r>
              <a:rPr lang="en-US" sz="2800" dirty="0">
                <a:latin typeface="Montserrat Classic" panose="020B0604020202020204" charset="0"/>
              </a:rPr>
              <a:t>Cross-sell/Up-sell</a:t>
            </a:r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49C60CF7-B3C6-395E-E0B1-0D39D4205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484934"/>
            <a:ext cx="11495004" cy="6227604"/>
          </a:xfrm>
          <a:prstGeom prst="rect">
            <a:avLst/>
          </a:prstGeom>
        </p:spPr>
      </p:pic>
      <p:sp>
        <p:nvSpPr>
          <p:cNvPr id="5" name="Tekstvak 5">
            <a:extLst>
              <a:ext uri="{FF2B5EF4-FFF2-40B4-BE49-F238E27FC236}">
                <a16:creationId xmlns:a16="http://schemas.microsoft.com/office/drawing/2014/main" id="{8C42FCB0-D21B-75D6-48E7-8772925CFA0A}"/>
              </a:ext>
            </a:extLst>
          </p:cNvPr>
          <p:cNvSpPr txBox="1"/>
          <p:nvPr/>
        </p:nvSpPr>
        <p:spPr>
          <a:xfrm>
            <a:off x="1143000" y="9488056"/>
            <a:ext cx="541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Montserrat Classic" panose="020B0604020202020204" charset="0"/>
                <a:hlinkClick r:id="rId3"/>
              </a:rPr>
              <a:t>LEGO Star Wars Yoda 75255 (intertoys.nl)</a:t>
            </a:r>
            <a:endParaRPr lang="en-US" sz="2000" dirty="0">
              <a:latin typeface="Montserrat Classic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8FCD9-6622-7874-F177-DADE3E028976}"/>
              </a:ext>
            </a:extLst>
          </p:cNvPr>
          <p:cNvSpPr txBox="1"/>
          <p:nvPr/>
        </p:nvSpPr>
        <p:spPr>
          <a:xfrm>
            <a:off x="1143000" y="647700"/>
            <a:ext cx="16064731" cy="1985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6000" dirty="0">
                <a:solidFill>
                  <a:srgbClr val="234393"/>
                </a:solidFill>
                <a:latin typeface="Montserrat Extra-Bold"/>
              </a:rPr>
              <a:t>What is Icecat: Helping Consumers Real-Time with Buyer Orientation</a:t>
            </a:r>
          </a:p>
        </p:txBody>
      </p:sp>
    </p:spTree>
    <p:extLst>
      <p:ext uri="{BB962C8B-B14F-4D97-AF65-F5344CB8AC3E}">
        <p14:creationId xmlns:p14="http://schemas.microsoft.com/office/powerpoint/2010/main" val="329595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5" descr="preencoded.png">
            <a:extLst>
              <a:ext uri="{FF2B5EF4-FFF2-40B4-BE49-F238E27FC236}">
                <a16:creationId xmlns:a16="http://schemas.microsoft.com/office/drawing/2014/main" id="{7168B267-47F9-8434-1FFF-2807E57195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763" t="872" r="-763" b="872"/>
          <a:stretch/>
        </p:blipFill>
        <p:spPr>
          <a:xfrm>
            <a:off x="1124604" y="4782598"/>
            <a:ext cx="8510422" cy="3657600"/>
          </a:xfrm>
          <a:prstGeom prst="rect">
            <a:avLst/>
          </a:prstGeom>
        </p:spPr>
      </p:pic>
      <p:pic>
        <p:nvPicPr>
          <p:cNvPr id="6" name="Object 3" descr="preencoded.png">
            <a:extLst>
              <a:ext uri="{FF2B5EF4-FFF2-40B4-BE49-F238E27FC236}">
                <a16:creationId xmlns:a16="http://schemas.microsoft.com/office/drawing/2014/main" id="{6FBB1D48-963A-71DB-F53C-F80A597E09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28" b="-128"/>
          <a:stretch/>
        </p:blipFill>
        <p:spPr>
          <a:xfrm>
            <a:off x="10223770" y="3086100"/>
            <a:ext cx="6331167" cy="7050596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C6AA58BC-90F5-E544-817A-F5271CD861D2}"/>
              </a:ext>
            </a:extLst>
          </p:cNvPr>
          <p:cNvSpPr txBox="1"/>
          <p:nvPr/>
        </p:nvSpPr>
        <p:spPr>
          <a:xfrm>
            <a:off x="1111634" y="647700"/>
            <a:ext cx="16064731" cy="1985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6000" dirty="0">
                <a:solidFill>
                  <a:srgbClr val="234393"/>
                </a:solidFill>
                <a:latin typeface="Montserrat Extra-Bold"/>
              </a:rPr>
              <a:t>What is Icecat? Multimedia Product Data-Sheets for E-commerce</a:t>
            </a:r>
          </a:p>
        </p:txBody>
      </p:sp>
    </p:spTree>
    <p:extLst>
      <p:ext uri="{BB962C8B-B14F-4D97-AF65-F5344CB8AC3E}">
        <p14:creationId xmlns:p14="http://schemas.microsoft.com/office/powerpoint/2010/main" val="58466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555817" y="647700"/>
            <a:ext cx="17176366" cy="1985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6000" dirty="0">
                <a:solidFill>
                  <a:srgbClr val="234393"/>
                </a:solidFill>
                <a:latin typeface="Montserrat Extra-Bold"/>
              </a:rPr>
              <a:t>What is Icecat: Global Product Information Management &amp; Syndication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8853064-95DE-CDD3-0379-401D14F32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178707"/>
            <a:ext cx="13335000" cy="70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3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914400" y="333767"/>
            <a:ext cx="14562721" cy="198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6000" dirty="0">
                <a:solidFill>
                  <a:srgbClr val="234393"/>
                </a:solidFill>
                <a:latin typeface="Montserrat Extra-Bold"/>
              </a:rPr>
              <a:t>Business Summary</a:t>
            </a:r>
          </a:p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6000" dirty="0">
                <a:solidFill>
                  <a:srgbClr val="234393"/>
                </a:solidFill>
                <a:latin typeface="Montserrat Extra-Bold"/>
              </a:rPr>
              <a:t>Profitable Fast-Growth Strategy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6FACBDC-1706-9AE2-FC6E-1B3904D5F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431754" y="0"/>
            <a:ext cx="4856246" cy="5361374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ADE90787-0459-1C6D-4B50-4F4252018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5340" y="2572678"/>
            <a:ext cx="318777" cy="369061"/>
          </a:xfrm>
          <a:prstGeom prst="rect">
            <a:avLst/>
          </a:prstGeom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75E886BA-104E-4034-54BC-9F0451109A61}"/>
              </a:ext>
            </a:extLst>
          </p:cNvPr>
          <p:cNvSpPr txBox="1"/>
          <p:nvPr/>
        </p:nvSpPr>
        <p:spPr>
          <a:xfrm>
            <a:off x="2268262" y="2545563"/>
            <a:ext cx="10627277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7800" lvl="1" indent="-514350"/>
            <a:r>
              <a:rPr lang="en-US" sz="2400" dirty="0">
                <a:solidFill>
                  <a:srgbClr val="00B050"/>
                </a:solidFill>
                <a:latin typeface="Montserrat Classic" panose="020B0604020202020204" charset="0"/>
              </a:rPr>
              <a:t>Revenues</a:t>
            </a:r>
            <a:r>
              <a:rPr lang="en-US" sz="2400" dirty="0">
                <a:latin typeface="Montserrat Classic" panose="020B0604020202020204" charset="0"/>
              </a:rPr>
              <a:t> 2022: €12M (+15%)</a:t>
            </a:r>
          </a:p>
          <a:p>
            <a:pPr marL="177800" lvl="1" indent="-5143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H1-23: €6.6M </a:t>
            </a:r>
            <a:r>
              <a:rPr lang="en-US" sz="2000" dirty="0">
                <a:solidFill>
                  <a:srgbClr val="00B050"/>
                </a:solidFill>
                <a:latin typeface="Montserrat Classic" panose="020B0604020202020204" charset="0"/>
              </a:rPr>
              <a:t>+2%</a:t>
            </a:r>
            <a:r>
              <a:rPr lang="en-US" sz="2000" dirty="0">
                <a:latin typeface="Montserrat Classic" panose="020B0604020202020204" charset="0"/>
              </a:rPr>
              <a:t>, but order intake: </a:t>
            </a:r>
            <a:r>
              <a:rPr lang="en-US" sz="2000" dirty="0">
                <a:solidFill>
                  <a:srgbClr val="00B050"/>
                </a:solidFill>
                <a:latin typeface="Montserrat Classic" panose="020B0604020202020204" charset="0"/>
              </a:rPr>
              <a:t>+19% </a:t>
            </a:r>
            <a:r>
              <a:rPr lang="en-US" sz="2000" dirty="0">
                <a:latin typeface="Montserrat Classic" panose="020B0604020202020204" charset="0"/>
              </a:rPr>
              <a:t>(non-IFRS) 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9FFA369C-9D48-5213-3B10-686A68FCD648}"/>
              </a:ext>
            </a:extLst>
          </p:cNvPr>
          <p:cNvSpPr txBox="1"/>
          <p:nvPr/>
        </p:nvSpPr>
        <p:spPr>
          <a:xfrm>
            <a:off x="2230884" y="3362483"/>
            <a:ext cx="1367176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7800" lvl="1" indent="-514350"/>
            <a:r>
              <a:rPr lang="en-US" sz="2400" dirty="0">
                <a:latin typeface="Montserrat Classic" panose="020B0604020202020204" charset="0"/>
              </a:rPr>
              <a:t>All growth is organic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6CD62FDF-6D86-091A-C8E1-D8287C82CABD}"/>
              </a:ext>
            </a:extLst>
          </p:cNvPr>
          <p:cNvSpPr txBox="1"/>
          <p:nvPr/>
        </p:nvSpPr>
        <p:spPr>
          <a:xfrm>
            <a:off x="2158917" y="3954344"/>
            <a:ext cx="1367176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7800" lvl="1" indent="-514350"/>
            <a:r>
              <a:rPr lang="en-US" sz="2400" dirty="0">
                <a:solidFill>
                  <a:srgbClr val="00B050"/>
                </a:solidFill>
                <a:latin typeface="Montserrat Classic" panose="020B0604020202020204" charset="0"/>
              </a:rPr>
              <a:t>Earnings EBIT 2022: </a:t>
            </a:r>
            <a:r>
              <a:rPr lang="en-US" sz="2400" dirty="0">
                <a:latin typeface="Montserrat Classic" panose="020B0604020202020204" charset="0"/>
              </a:rPr>
              <a:t>€2.45M (2021: €2.17M)</a:t>
            </a:r>
          </a:p>
          <a:p>
            <a:pPr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H1-23: € 1.56M (H1-22 € 1.50M)</a:t>
            </a:r>
            <a:endParaRPr lang="en-US" sz="2400" dirty="0">
              <a:latin typeface="Montserrat Classic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043A40-0468-25F9-19EA-C3C8EC794B2E}"/>
              </a:ext>
            </a:extLst>
          </p:cNvPr>
          <p:cNvSpPr txBox="1"/>
          <p:nvPr/>
        </p:nvSpPr>
        <p:spPr>
          <a:xfrm>
            <a:off x="2158917" y="4924907"/>
            <a:ext cx="1367176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7800" lvl="1" indent="-514350"/>
            <a:r>
              <a:rPr lang="en-US" sz="2400" dirty="0">
                <a:latin typeface="Montserrat Classic" panose="020B0604020202020204" charset="0"/>
              </a:rPr>
              <a:t>Icecat Capital: </a:t>
            </a:r>
          </a:p>
          <a:p>
            <a:pPr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B050"/>
                </a:solidFill>
                <a:latin typeface="Montserrat Classic" panose="020B0604020202020204" charset="0"/>
              </a:rPr>
              <a:t>’22: €3.1M investment </a:t>
            </a:r>
            <a:r>
              <a:rPr lang="en-US" sz="2000" dirty="0">
                <a:latin typeface="Montserrat Classic" panose="020B0604020202020204" charset="0"/>
              </a:rPr>
              <a:t>in </a:t>
            </a:r>
            <a:r>
              <a:rPr lang="en-US" sz="2000" dirty="0" err="1">
                <a:latin typeface="Montserrat Classic" panose="020B0604020202020204" charset="0"/>
              </a:rPr>
              <a:t>VirtuaGym</a:t>
            </a:r>
            <a:r>
              <a:rPr lang="en-US" sz="2000" dirty="0">
                <a:latin typeface="Montserrat Classic" panose="020B0604020202020204" charset="0"/>
              </a:rPr>
              <a:t>, fitness club SaaS</a:t>
            </a:r>
          </a:p>
          <a:p>
            <a:pPr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‘23: €0.6M  investment in NPEX, 10% share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502AFB49-9577-1AF8-C0F6-C647D66519B2}"/>
              </a:ext>
            </a:extLst>
          </p:cNvPr>
          <p:cNvSpPr txBox="1"/>
          <p:nvPr/>
        </p:nvSpPr>
        <p:spPr>
          <a:xfrm>
            <a:off x="2153474" y="5998628"/>
            <a:ext cx="1367176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7800" lvl="1" indent="-514350"/>
            <a:r>
              <a:rPr lang="en-US" sz="2400" dirty="0">
                <a:latin typeface="Montserrat Classic" panose="020B0604020202020204" charset="0"/>
              </a:rPr>
              <a:t>Team size: stable as hiring picks up</a:t>
            </a:r>
          </a:p>
          <a:p>
            <a:pPr marL="177800" lvl="1" indent="-51435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Expanding </a:t>
            </a:r>
            <a:r>
              <a:rPr lang="en-US" sz="2000" dirty="0">
                <a:solidFill>
                  <a:srgbClr val="00B050"/>
                </a:solidFill>
                <a:latin typeface="Montserrat Classic" panose="020B0604020202020204" charset="0"/>
              </a:rPr>
              <a:t>Turkish</a:t>
            </a:r>
            <a:r>
              <a:rPr lang="en-US" sz="2000" dirty="0">
                <a:latin typeface="Montserrat Classic" panose="020B0604020202020204" charset="0"/>
              </a:rPr>
              <a:t> office</a:t>
            </a:r>
          </a:p>
          <a:p>
            <a:pPr marL="177800" lvl="1" indent="-51435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Created </a:t>
            </a:r>
            <a:r>
              <a:rPr lang="en-US" sz="2000" dirty="0">
                <a:solidFill>
                  <a:srgbClr val="00B050"/>
                </a:solidFill>
                <a:latin typeface="Montserrat Classic" panose="020B0604020202020204" charset="0"/>
              </a:rPr>
              <a:t>US</a:t>
            </a:r>
            <a:r>
              <a:rPr lang="en-US" sz="2000" dirty="0">
                <a:latin typeface="Montserrat Classic" panose="020B0604020202020204" charset="0"/>
              </a:rPr>
              <a:t> team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4F1815C3-B71C-83C3-EF3E-271C251CD778}"/>
              </a:ext>
            </a:extLst>
          </p:cNvPr>
          <p:cNvSpPr txBox="1"/>
          <p:nvPr/>
        </p:nvSpPr>
        <p:spPr>
          <a:xfrm>
            <a:off x="2153474" y="8448902"/>
            <a:ext cx="13671768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7800" lvl="1" indent="-514350"/>
            <a:r>
              <a:rPr lang="en-US" sz="2400" dirty="0">
                <a:latin typeface="Montserrat Classic" panose="020B0604020202020204" charset="0"/>
              </a:rPr>
              <a:t>Note: 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2022 figures are </a:t>
            </a:r>
            <a:r>
              <a:rPr lang="en-US" sz="2000" dirty="0">
                <a:solidFill>
                  <a:srgbClr val="00B050"/>
                </a:solidFill>
                <a:latin typeface="Montserrat Classic" panose="020B0604020202020204" charset="0"/>
              </a:rPr>
              <a:t>audited</a:t>
            </a:r>
            <a:r>
              <a:rPr lang="en-US" sz="2000" dirty="0">
                <a:latin typeface="Montserrat Classic" panose="020B0604020202020204" charset="0"/>
              </a:rPr>
              <a:t>, H1-2023 is unaudited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Ongoing </a:t>
            </a:r>
            <a:r>
              <a:rPr lang="en-US" sz="2000" dirty="0">
                <a:solidFill>
                  <a:srgbClr val="00B050"/>
                </a:solidFill>
                <a:latin typeface="Montserrat Classic" panose="020B0604020202020204" charset="0"/>
              </a:rPr>
              <a:t>purchasing DRs</a:t>
            </a:r>
            <a:r>
              <a:rPr lang="en-US" sz="2000" dirty="0">
                <a:latin typeface="Montserrat Classic" panose="020B0604020202020204" charset="0"/>
              </a:rPr>
              <a:t> of shares via NPEX for Employees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DR price above intro price (ex-dividend)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No dividend decision (yet) given investment opportunities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997A2F0A-C8B9-CCD2-D6E9-DD22F315F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0705" y="3362754"/>
            <a:ext cx="318777" cy="369061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83F7E759-6F33-616B-9CB0-183DBD5F9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0705" y="3959299"/>
            <a:ext cx="318777" cy="369061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0D1C3994-7807-9F6F-AFCE-DA0E20C88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0704" y="4924907"/>
            <a:ext cx="318777" cy="369061"/>
          </a:xfrm>
          <a:prstGeom prst="rect">
            <a:avLst/>
          </a:prstGeom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FF364268-4DCD-1296-545F-50D7DA54F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0710" y="6007806"/>
            <a:ext cx="318777" cy="369061"/>
          </a:xfrm>
          <a:prstGeom prst="rect">
            <a:avLst/>
          </a:prstGeom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61D9A601-B1F9-9ACC-026D-60EDC21D2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0710" y="7155997"/>
            <a:ext cx="318777" cy="369061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07ACE720-B8FD-6382-1B15-DF36E1FFB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0710" y="8439988"/>
            <a:ext cx="318777" cy="369061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299D004B-4338-A19E-9A0E-168669AF956A}"/>
              </a:ext>
            </a:extLst>
          </p:cNvPr>
          <p:cNvSpPr txBox="1"/>
          <p:nvPr/>
        </p:nvSpPr>
        <p:spPr>
          <a:xfrm>
            <a:off x="2153474" y="7137778"/>
            <a:ext cx="13671768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7800" lvl="1" indent="-514350"/>
            <a:r>
              <a:rPr lang="en-US" sz="2400" dirty="0">
                <a:latin typeface="Montserrat Classic" panose="020B0604020202020204" charset="0"/>
              </a:rPr>
              <a:t>Noteworthy client deals: </a:t>
            </a:r>
          </a:p>
          <a:p>
            <a:pPr marL="177800" lvl="1" indent="-5143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B050"/>
                </a:solidFill>
                <a:latin typeface="Montserrat Classic" panose="020B0604020202020204" charset="0"/>
              </a:rPr>
              <a:t>Amazon</a:t>
            </a:r>
            <a:r>
              <a:rPr lang="en-US" sz="2000" dirty="0">
                <a:latin typeface="Montserrat Classic" panose="020B0604020202020204" charset="0"/>
              </a:rPr>
              <a:t> expansion MX</a:t>
            </a:r>
          </a:p>
          <a:p>
            <a:pPr marL="177800" lvl="1" indent="-514350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Montserrat Classic" panose="020B0604020202020204" charset="0"/>
              </a:rPr>
              <a:t>ToysRus</a:t>
            </a:r>
            <a:r>
              <a:rPr lang="en-US" sz="2000" dirty="0">
                <a:latin typeface="Montserrat Classic" panose="020B0604020202020204" charset="0"/>
              </a:rPr>
              <a:t> UK, OTTO.de, Kaufland.de, ..</a:t>
            </a:r>
          </a:p>
          <a:p>
            <a:pPr marL="177800" lvl="1" indent="-514350">
              <a:buFont typeface="Courier New" panose="02070309020205020404" pitchFamily="49" charset="0"/>
              <a:buChar char="o"/>
            </a:pPr>
            <a:r>
              <a:rPr lang="en-US" sz="2000" dirty="0">
                <a:latin typeface="Montserrat Classic" panose="020B0604020202020204" charset="0"/>
              </a:rPr>
              <a:t>LEGO, Canon, </a:t>
            </a:r>
            <a:r>
              <a:rPr lang="en-US" sz="2000" dirty="0">
                <a:solidFill>
                  <a:srgbClr val="00B050"/>
                </a:solidFill>
                <a:latin typeface="Montserrat Classic" panose="020B0604020202020204" charset="0"/>
              </a:rPr>
              <a:t>Whirlpool</a:t>
            </a:r>
            <a:r>
              <a:rPr lang="en-US" sz="2000" dirty="0">
                <a:latin typeface="Montserrat Classic" panose="020B0604020202020204" charset="0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Montserrat Classic" panose="020B0604020202020204" charset="0"/>
              </a:rPr>
              <a:t>Nintendo, Hasbro</a:t>
            </a:r>
          </a:p>
        </p:txBody>
      </p:sp>
      <p:pic>
        <p:nvPicPr>
          <p:cNvPr id="29" name="Picture 28" descr="A picture containing text, font, screenshot, businesscard&#10;&#10;Description automatically generated">
            <a:extLst>
              <a:ext uri="{FF2B5EF4-FFF2-40B4-BE49-F238E27FC236}">
                <a16:creationId xmlns:a16="http://schemas.microsoft.com/office/drawing/2014/main" id="{6A581AED-9E80-45F4-229D-470F7F62DA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26" y="3211568"/>
            <a:ext cx="12218716" cy="68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7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598689" y="823044"/>
            <a:ext cx="14562721" cy="959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6000" dirty="0">
                <a:solidFill>
                  <a:srgbClr val="234393"/>
                </a:solidFill>
                <a:latin typeface="Montserrat Extra-Bold"/>
              </a:rPr>
              <a:t>The Wonderful Impact of AI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6FACBDC-1706-9AE2-FC6E-1B3904D5F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431754" y="0"/>
            <a:ext cx="4856246" cy="5361374"/>
          </a:xfrm>
          <a:prstGeom prst="rect">
            <a:avLst/>
          </a:prstGeom>
        </p:spPr>
      </p:pic>
      <p:sp>
        <p:nvSpPr>
          <p:cNvPr id="2" name="Google Shape;97;p3">
            <a:extLst>
              <a:ext uri="{FF2B5EF4-FFF2-40B4-BE49-F238E27FC236}">
                <a16:creationId xmlns:a16="http://schemas.microsoft.com/office/drawing/2014/main" id="{C48AEDA4-D036-D120-E422-2FC7BC3170D1}"/>
              </a:ext>
            </a:extLst>
          </p:cNvPr>
          <p:cNvSpPr txBox="1">
            <a:spLocks/>
          </p:cNvSpPr>
          <p:nvPr/>
        </p:nvSpPr>
        <p:spPr>
          <a:xfrm>
            <a:off x="1524000" y="2171700"/>
            <a:ext cx="15346810" cy="6629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Montserrat Classic" panose="020B0604020202020204" charset="0"/>
              </a:rPr>
              <a:t>We formed an “editorial” </a:t>
            </a:r>
            <a:r>
              <a:rPr lang="en-US" sz="1800" dirty="0" err="1">
                <a:solidFill>
                  <a:srgbClr val="00B050"/>
                </a:solidFill>
                <a:latin typeface="Montserrat Classic" panose="020B0604020202020204" charset="0"/>
              </a:rPr>
              <a:t>ChatGPT</a:t>
            </a:r>
            <a:r>
              <a:rPr lang="en-US" sz="1800" dirty="0">
                <a:latin typeface="Montserrat Classic" panose="020B0604020202020204" charset="0"/>
              </a:rPr>
              <a:t> team for:</a:t>
            </a:r>
            <a:endParaRPr lang="en-US" sz="2400" dirty="0">
              <a:latin typeface="Montserrat Classic" panose="020B0604020202020204" charset="0"/>
            </a:endParaRPr>
          </a:p>
          <a:p>
            <a:pPr marL="1181100" lvl="1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Montserrat Classic" panose="020B0604020202020204" charset="0"/>
              </a:rPr>
              <a:t>Large scale Excel transformations</a:t>
            </a:r>
          </a:p>
          <a:p>
            <a:pPr marL="1181100" lvl="1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Montserrat Classic" panose="020B0604020202020204" charset="0"/>
              </a:rPr>
              <a:t>Generating product descriptions</a:t>
            </a:r>
          </a:p>
          <a:p>
            <a:pPr marL="1181100" lvl="1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Montserrat Classic" panose="020B0604020202020204" charset="0"/>
              </a:rPr>
              <a:t>Translations</a:t>
            </a:r>
          </a:p>
          <a:p>
            <a:pPr marL="1181100" lvl="1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Montserrat Classic" panose="020B0604020202020204" charset="0"/>
              </a:rPr>
              <a:t>Quality Assurance assistance</a:t>
            </a:r>
          </a:p>
          <a:p>
            <a:pPr marL="1181100" lvl="1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Montserrat Classic" panose="020B0604020202020204" charset="0"/>
              </a:rPr>
              <a:t>Taxonomy mappings and transformations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Montserrat Classic" panose="020B0604020202020204" charset="0"/>
              </a:rPr>
              <a:t>Our dev teams </a:t>
            </a:r>
            <a:r>
              <a:rPr lang="en-US" sz="1800" dirty="0">
                <a:solidFill>
                  <a:srgbClr val="00B050"/>
                </a:solidFill>
                <a:latin typeface="Montserrat Classic" panose="020B0604020202020204" charset="0"/>
              </a:rPr>
              <a:t>apply AI</a:t>
            </a:r>
          </a:p>
          <a:p>
            <a:pPr marL="1181100" lvl="1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Montserrat Classic" panose="020B0604020202020204" charset="0"/>
              </a:rPr>
              <a:t>For debugging, testing, code generation</a:t>
            </a:r>
          </a:p>
          <a:p>
            <a:pPr marL="1181100" lvl="1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Montserrat Classic" panose="020B0604020202020204" charset="0"/>
              </a:rPr>
              <a:t>Specifications and documentation</a:t>
            </a:r>
          </a:p>
          <a:p>
            <a:pPr marL="1181100" lvl="1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Montserrat Classic" panose="020B0604020202020204" charset="0"/>
              </a:rPr>
              <a:t>For automated image classification</a:t>
            </a:r>
          </a:p>
          <a:p>
            <a:pPr marL="1181100" lvl="1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Montserrat Classic" panose="020B0604020202020204" charset="0"/>
              </a:rPr>
              <a:t>Research into training frameworks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Montserrat Classic" panose="020B0604020202020204" charset="0"/>
              </a:rPr>
              <a:t>Our Services change</a:t>
            </a:r>
          </a:p>
          <a:p>
            <a:pPr marL="1181100" lvl="1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Montserrat Classic" panose="020B0604020202020204" charset="0"/>
              </a:rPr>
              <a:t>Better Chatbots for better supporting clients</a:t>
            </a:r>
          </a:p>
          <a:p>
            <a:pPr marL="1181100" lvl="1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Montserrat Classic" panose="020B0604020202020204" charset="0"/>
              </a:rPr>
              <a:t>AI-assisted blog posts</a:t>
            </a:r>
          </a:p>
          <a:p>
            <a:pPr marL="1181100" lvl="1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B050"/>
                </a:solidFill>
                <a:latin typeface="Montserrat Classic" panose="020B0604020202020204" charset="0"/>
              </a:rPr>
              <a:t>Open Icecat AI-bot </a:t>
            </a:r>
            <a:r>
              <a:rPr lang="en-US" sz="1400" dirty="0">
                <a:latin typeface="Montserrat Classic" panose="020B0604020202020204" charset="0"/>
              </a:rPr>
              <a:t>as a new client-API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Montserrat Classic" panose="020B0604020202020204" charset="0"/>
              </a:rPr>
              <a:t>Our Market changes</a:t>
            </a:r>
          </a:p>
          <a:p>
            <a:pPr marL="1181100" lvl="1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Montserrat Classic" panose="020B0604020202020204" charset="0"/>
              </a:rPr>
              <a:t>Our most sophisticated clients already use Icecat data sets for training their machine learning apps</a:t>
            </a:r>
          </a:p>
          <a:p>
            <a:pPr marL="1181100" lvl="1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Montserrat Classic" panose="020B0604020202020204" charset="0"/>
              </a:rPr>
              <a:t>We see </a:t>
            </a:r>
            <a:r>
              <a:rPr lang="en-US" sz="1400" dirty="0">
                <a:solidFill>
                  <a:srgbClr val="00B050"/>
                </a:solidFill>
                <a:latin typeface="Montserrat Classic" panose="020B0604020202020204" charset="0"/>
              </a:rPr>
              <a:t>AI-first</a:t>
            </a:r>
            <a:r>
              <a:rPr lang="en-US" sz="1400" dirty="0">
                <a:latin typeface="Montserrat Classic" panose="020B0604020202020204" charset="0"/>
              </a:rPr>
              <a:t> companies as a key new market</a:t>
            </a:r>
          </a:p>
          <a:p>
            <a:pPr marL="1181100" lvl="1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Montserrat Classic" panose="020B0604020202020204" charset="0"/>
              </a:rPr>
              <a:t>Our open content, all languages approach position us as the global adding product data source</a:t>
            </a:r>
            <a:endParaRPr lang="en-US" sz="1600" dirty="0">
              <a:latin typeface="Montserrat Classic" panose="020B0604020202020204" charset="0"/>
            </a:endParaRP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Montserrat Classic" panose="020B0604020202020204" charset="0"/>
              </a:rPr>
              <a:t>We stay away from</a:t>
            </a:r>
          </a:p>
          <a:p>
            <a:pPr marL="1181100" lvl="1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Montserrat Classic" panose="020B0604020202020204" charset="0"/>
              </a:rPr>
              <a:t>Personal data (GDPR)</a:t>
            </a:r>
          </a:p>
          <a:p>
            <a:pPr marL="1181100" lvl="1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Montserrat Classic" panose="020B0604020202020204" charset="0"/>
              </a:rPr>
              <a:t>Unlicensed 3rd party copyrighted materials</a:t>
            </a:r>
          </a:p>
        </p:txBody>
      </p:sp>
    </p:spTree>
    <p:extLst>
      <p:ext uri="{BB962C8B-B14F-4D97-AF65-F5344CB8AC3E}">
        <p14:creationId xmlns:p14="http://schemas.microsoft.com/office/powerpoint/2010/main" val="300514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598689" y="823044"/>
            <a:ext cx="14562721" cy="959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6000" dirty="0">
                <a:solidFill>
                  <a:srgbClr val="234393"/>
                </a:solidFill>
                <a:latin typeface="Montserrat Extra-Bold"/>
              </a:rPr>
              <a:t>Changes in The Board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6FACBDC-1706-9AE2-FC6E-1B3904D5F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431754" y="0"/>
            <a:ext cx="4856246" cy="5361374"/>
          </a:xfrm>
          <a:prstGeom prst="rect">
            <a:avLst/>
          </a:prstGeom>
        </p:spPr>
      </p:pic>
      <p:sp>
        <p:nvSpPr>
          <p:cNvPr id="4" name="Google Shape;97;p3">
            <a:extLst>
              <a:ext uri="{FF2B5EF4-FFF2-40B4-BE49-F238E27FC236}">
                <a16:creationId xmlns:a16="http://schemas.microsoft.com/office/drawing/2014/main" id="{FE7E16BA-9DEA-3158-5AC9-24555A1CB14B}"/>
              </a:ext>
            </a:extLst>
          </p:cNvPr>
          <p:cNvSpPr txBox="1">
            <a:spLocks/>
          </p:cNvSpPr>
          <p:nvPr/>
        </p:nvSpPr>
        <p:spPr>
          <a:xfrm>
            <a:off x="1295400" y="2693387"/>
            <a:ext cx="16232111" cy="53613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b="1" dirty="0">
                <a:latin typeface="Montserrat Classic" panose="020B0604020202020204" charset="0"/>
              </a:rPr>
              <a:t>New </a:t>
            </a:r>
            <a:r>
              <a:rPr lang="nl-NL" b="1" dirty="0" err="1">
                <a:latin typeface="Montserrat Classic" panose="020B0604020202020204" charset="0"/>
              </a:rPr>
              <a:t>appointments</a:t>
            </a:r>
            <a:r>
              <a:rPr lang="nl-NL" b="1" dirty="0">
                <a:latin typeface="Montserrat Classic" panose="020B0604020202020204" charset="0"/>
              </a:rPr>
              <a:t>: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dirty="0">
                <a:latin typeface="Montserrat Classic" panose="020B0604020202020204" charset="0"/>
              </a:rPr>
              <a:t>Guillaume Stritmatter CTO (Jan ‘22)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dirty="0">
                <a:latin typeface="Montserrat Classic" panose="020B0604020202020204" charset="0"/>
              </a:rPr>
              <a:t>René Rozendal CBDO (Jan ‘22)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dirty="0">
                <a:latin typeface="Montserrat Classic" panose="020B0604020202020204" charset="0"/>
              </a:rPr>
              <a:t>Sasha </a:t>
            </a:r>
            <a:r>
              <a:rPr lang="nl-NL" dirty="0" err="1">
                <a:latin typeface="Montserrat Classic" panose="020B0604020202020204" charset="0"/>
              </a:rPr>
              <a:t>Velychko</a:t>
            </a:r>
            <a:r>
              <a:rPr lang="nl-NL" dirty="0">
                <a:latin typeface="Montserrat Classic" panose="020B0604020202020204" charset="0"/>
              </a:rPr>
              <a:t> CIO (May ’23)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dirty="0">
                <a:latin typeface="Montserrat Classic" panose="020B0604020202020204" charset="0"/>
              </a:rPr>
              <a:t>“Elsa </a:t>
            </a:r>
            <a:r>
              <a:rPr lang="nl-NL" dirty="0" err="1">
                <a:latin typeface="Montserrat Classic" panose="020B0604020202020204" charset="0"/>
              </a:rPr>
              <a:t>Frozenbrain</a:t>
            </a:r>
            <a:r>
              <a:rPr lang="nl-NL" dirty="0">
                <a:latin typeface="Montserrat Classic" panose="020B0604020202020204" charset="0"/>
              </a:rPr>
              <a:t>” CAO (May ’23)</a:t>
            </a:r>
            <a:br>
              <a:rPr lang="nl-NL" dirty="0">
                <a:latin typeface="Montserrat Classic" panose="020B0604020202020204" charset="0"/>
              </a:rPr>
            </a:br>
            <a:r>
              <a:rPr lang="nl-NL" sz="1900" dirty="0">
                <a:latin typeface="Montserrat Classic" panose="020B0604020202020204" charset="0"/>
                <a:hlinkClick r:id="rId4"/>
              </a:rPr>
              <a:t>https://www.google.com/search?q=elsa+frozenbrain+icecat</a:t>
            </a:r>
            <a:r>
              <a:rPr lang="nl-NL" sz="1900" dirty="0">
                <a:latin typeface="Montserrat Classic" panose="020B0604020202020204" charset="0"/>
              </a:rPr>
              <a:t> </a:t>
            </a:r>
          </a:p>
          <a:p>
            <a:pPr marL="266700" indent="0">
              <a:spcBef>
                <a:spcPts val="0"/>
              </a:spcBef>
              <a:buFont typeface="Arial" pitchFamily="34" charset="0"/>
              <a:buNone/>
            </a:pPr>
            <a:endParaRPr lang="nl-NL" dirty="0">
              <a:latin typeface="Montserrat Classic" panose="020B0604020202020204" charset="0"/>
            </a:endParaRPr>
          </a:p>
          <a:p>
            <a:pPr marL="266700" indent="0">
              <a:spcBef>
                <a:spcPts val="0"/>
              </a:spcBef>
              <a:buFont typeface="Arial" pitchFamily="34" charset="0"/>
              <a:buNone/>
            </a:pPr>
            <a:endParaRPr lang="nl-NL" dirty="0">
              <a:latin typeface="Montserrat Classic" panose="020B0604020202020204" charset="0"/>
            </a:endParaRPr>
          </a:p>
          <a:p>
            <a:pPr marL="266700" indent="0">
              <a:spcBef>
                <a:spcPts val="0"/>
              </a:spcBef>
              <a:buFont typeface="Arial" pitchFamily="34" charset="0"/>
              <a:buNone/>
            </a:pPr>
            <a:r>
              <a:rPr lang="nl-NL" dirty="0">
                <a:latin typeface="Montserrat Classic" panose="020B0604020202020204" charset="0"/>
              </a:rPr>
              <a:t>The </a:t>
            </a:r>
            <a:r>
              <a:rPr lang="nl-NL" dirty="0" err="1">
                <a:latin typeface="Montserrat Classic" panose="020B0604020202020204" charset="0"/>
              </a:rPr>
              <a:t>other</a:t>
            </a:r>
            <a:r>
              <a:rPr lang="nl-NL" dirty="0">
                <a:latin typeface="Montserrat Classic" panose="020B0604020202020204" charset="0"/>
              </a:rPr>
              <a:t> directors </a:t>
            </a:r>
            <a:r>
              <a:rPr lang="nl-NL" dirty="0" err="1">
                <a:latin typeface="Montserrat Classic" panose="020B0604020202020204" charset="0"/>
              </a:rPr>
              <a:t>and</a:t>
            </a:r>
            <a:r>
              <a:rPr lang="nl-NL" dirty="0">
                <a:latin typeface="Montserrat Classic" panose="020B0604020202020204" charset="0"/>
              </a:rPr>
              <a:t> </a:t>
            </a:r>
            <a:r>
              <a:rPr lang="nl-NL" dirty="0" err="1">
                <a:latin typeface="Montserrat Classic" panose="020B0604020202020204" charset="0"/>
              </a:rPr>
              <a:t>ordinary</a:t>
            </a:r>
            <a:r>
              <a:rPr lang="nl-NL" dirty="0">
                <a:latin typeface="Montserrat Classic" panose="020B0604020202020204" charset="0"/>
              </a:rPr>
              <a:t> board members </a:t>
            </a:r>
            <a:r>
              <a:rPr lang="nl-NL" dirty="0" err="1">
                <a:latin typeface="Montserrat Classic" panose="020B0604020202020204" charset="0"/>
              </a:rPr>
              <a:t>remain</a:t>
            </a:r>
            <a:r>
              <a:rPr lang="nl-NL" dirty="0">
                <a:latin typeface="Montserrat Classic" panose="020B0604020202020204" charset="0"/>
              </a:rPr>
              <a:t> in post</a:t>
            </a:r>
          </a:p>
        </p:txBody>
      </p:sp>
      <p:pic>
        <p:nvPicPr>
          <p:cNvPr id="1026" name="Picture 2" descr="Icecat benoemt AI tot lid raad van bestuur - ChannelConnect">
            <a:extLst>
              <a:ext uri="{FF2B5EF4-FFF2-40B4-BE49-F238E27FC236}">
                <a16:creationId xmlns:a16="http://schemas.microsoft.com/office/drawing/2014/main" id="{F0429C3E-6B15-9CB9-FCEF-662CDE023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93" y="3298664"/>
            <a:ext cx="6835707" cy="38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3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550938" y="1181100"/>
            <a:ext cx="14562721" cy="959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6000" dirty="0">
                <a:solidFill>
                  <a:srgbClr val="234393"/>
                </a:solidFill>
                <a:latin typeface="Montserrat Extra-Bold"/>
              </a:rPr>
              <a:t>Impact of the War in Ukraine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6FACBDC-1706-9AE2-FC6E-1B3904D5F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431754" y="0"/>
            <a:ext cx="4856246" cy="5361374"/>
          </a:xfrm>
          <a:prstGeom prst="rect">
            <a:avLst/>
          </a:prstGeom>
        </p:spPr>
      </p:pic>
      <p:sp>
        <p:nvSpPr>
          <p:cNvPr id="3" name="Google Shape;97;p3">
            <a:extLst>
              <a:ext uri="{FF2B5EF4-FFF2-40B4-BE49-F238E27FC236}">
                <a16:creationId xmlns:a16="http://schemas.microsoft.com/office/drawing/2014/main" id="{3AAA6E6D-773C-EB67-F00A-EC4935E7C7B7}"/>
              </a:ext>
            </a:extLst>
          </p:cNvPr>
          <p:cNvSpPr txBox="1">
            <a:spLocks/>
          </p:cNvSpPr>
          <p:nvPr/>
        </p:nvSpPr>
        <p:spPr>
          <a:xfrm>
            <a:off x="1219200" y="2774562"/>
            <a:ext cx="15468600" cy="645491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dirty="0" err="1">
                <a:latin typeface="Montserrat Classic" panose="020B0604020202020204" charset="0"/>
              </a:rPr>
              <a:t>Contingency</a:t>
            </a:r>
            <a:r>
              <a:rPr lang="nl-NL" sz="2800" dirty="0">
                <a:latin typeface="Montserrat Classic" panose="020B0604020202020204" charset="0"/>
              </a:rPr>
              <a:t> </a:t>
            </a:r>
            <a:r>
              <a:rPr lang="nl-NL" sz="2800" dirty="0" err="1">
                <a:latin typeface="Montserrat Classic" panose="020B0604020202020204" charset="0"/>
              </a:rPr>
              <a:t>plans</a:t>
            </a:r>
            <a:r>
              <a:rPr lang="nl-NL" sz="2800" dirty="0">
                <a:latin typeface="Montserrat Classic" panose="020B0604020202020204" charset="0"/>
              </a:rPr>
              <a:t> are </a:t>
            </a:r>
            <a:r>
              <a:rPr lang="nl-NL" sz="2800" dirty="0" err="1">
                <a:latin typeface="Montserrat Classic" panose="020B0604020202020204" charset="0"/>
              </a:rPr>
              <a:t>executed</a:t>
            </a:r>
            <a:endParaRPr lang="nl-NL" sz="2800" dirty="0">
              <a:latin typeface="Montserrat Classic" panose="020B0604020202020204" charset="0"/>
            </a:endParaRP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dirty="0" err="1">
                <a:latin typeface="Montserrat Classic" panose="020B0604020202020204" charset="0"/>
              </a:rPr>
              <a:t>After</a:t>
            </a:r>
            <a:r>
              <a:rPr lang="nl-NL" sz="2800" dirty="0">
                <a:latin typeface="Montserrat Classic" panose="020B0604020202020204" charset="0"/>
              </a:rPr>
              <a:t> </a:t>
            </a:r>
            <a:r>
              <a:rPr lang="nl-NL" sz="2800" dirty="0" err="1">
                <a:latin typeface="Montserrat Classic" panose="020B0604020202020204" charset="0"/>
              </a:rPr>
              <a:t>evacuation</a:t>
            </a:r>
            <a:r>
              <a:rPr lang="nl-NL" sz="2800" dirty="0">
                <a:latin typeface="Montserrat Classic" panose="020B0604020202020204" charset="0"/>
              </a:rPr>
              <a:t> most </a:t>
            </a:r>
            <a:r>
              <a:rPr lang="nl-NL" sz="2800" dirty="0" err="1">
                <a:latin typeface="Montserrat Classic" panose="020B0604020202020204" charset="0"/>
              </a:rPr>
              <a:t>staff</a:t>
            </a:r>
            <a:r>
              <a:rPr lang="nl-NL" sz="2800" dirty="0">
                <a:latin typeface="Montserrat Classic" panose="020B0604020202020204" charset="0"/>
              </a:rPr>
              <a:t> </a:t>
            </a:r>
            <a:r>
              <a:rPr lang="nl-NL" sz="2800" dirty="0" err="1">
                <a:latin typeface="Montserrat Classic" panose="020B0604020202020204" charset="0"/>
              </a:rPr>
              <a:t>returned</a:t>
            </a:r>
            <a:r>
              <a:rPr lang="nl-NL" sz="2800" dirty="0">
                <a:latin typeface="Montserrat Classic" panose="020B0604020202020204" charset="0"/>
              </a:rPr>
              <a:t> home; </a:t>
            </a:r>
            <a:r>
              <a:rPr lang="nl-NL" sz="2800" dirty="0" err="1">
                <a:latin typeface="Montserrat Classic" panose="020B0604020202020204" charset="0"/>
              </a:rPr>
              <a:t>some</a:t>
            </a:r>
            <a:r>
              <a:rPr lang="nl-NL" sz="2800" dirty="0">
                <a:latin typeface="Montserrat Classic" panose="020B0604020202020204" charset="0"/>
              </a:rPr>
              <a:t> </a:t>
            </a:r>
            <a:r>
              <a:rPr lang="nl-NL" sz="2800" dirty="0" err="1">
                <a:latin typeface="Montserrat Classic" panose="020B0604020202020204" charset="0"/>
              </a:rPr>
              <a:t>abroad</a:t>
            </a:r>
            <a:endParaRPr lang="nl-NL" sz="2800" dirty="0">
              <a:latin typeface="Montserrat Classic" panose="020B0604020202020204" charset="0"/>
            </a:endParaRP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dirty="0" err="1">
                <a:latin typeface="Montserrat Classic" panose="020B0604020202020204" charset="0"/>
              </a:rPr>
              <a:t>UAid.charity</a:t>
            </a:r>
            <a:r>
              <a:rPr lang="nl-NL" sz="2800" dirty="0">
                <a:latin typeface="Montserrat Classic" panose="020B0604020202020204" charset="0"/>
              </a:rPr>
              <a:t> is </a:t>
            </a:r>
            <a:r>
              <a:rPr lang="nl-NL" sz="2800" dirty="0" err="1">
                <a:latin typeface="Montserrat Classic" panose="020B0604020202020204" charset="0"/>
              </a:rPr>
              <a:t>highly</a:t>
            </a:r>
            <a:r>
              <a:rPr lang="nl-NL" sz="2800" dirty="0">
                <a:latin typeface="Montserrat Classic" panose="020B0604020202020204" charset="0"/>
              </a:rPr>
              <a:t> </a:t>
            </a:r>
            <a:r>
              <a:rPr lang="nl-NL" sz="2800" dirty="0" err="1">
                <a:latin typeface="Montserrat Classic" panose="020B0604020202020204" charset="0"/>
              </a:rPr>
              <a:t>appreciated</a:t>
            </a:r>
            <a:r>
              <a:rPr lang="nl-NL" sz="2800" dirty="0">
                <a:latin typeface="Montserrat Classic" panose="020B0604020202020204" charset="0"/>
              </a:rPr>
              <a:t> </a:t>
            </a:r>
            <a:r>
              <a:rPr lang="nl-NL" sz="2800" dirty="0" err="1">
                <a:latin typeface="Montserrat Classic" panose="020B0604020202020204" charset="0"/>
              </a:rPr>
              <a:t>by</a:t>
            </a:r>
            <a:r>
              <a:rPr lang="nl-NL" sz="2800" dirty="0">
                <a:latin typeface="Montserrat Classic" panose="020B0604020202020204" charset="0"/>
              </a:rPr>
              <a:t> UA </a:t>
            </a:r>
            <a:r>
              <a:rPr lang="nl-NL" sz="2800" dirty="0" err="1">
                <a:latin typeface="Montserrat Classic" panose="020B0604020202020204" charset="0"/>
              </a:rPr>
              <a:t>colleagues</a:t>
            </a:r>
            <a:endParaRPr lang="nl-NL" sz="2800" dirty="0">
              <a:latin typeface="Montserrat Classic" panose="020B0604020202020204" charset="0"/>
            </a:endParaRP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dirty="0">
                <a:latin typeface="Montserrat Classic" panose="020B0604020202020204" charset="0"/>
              </a:rPr>
              <a:t>Istanbul office is more </a:t>
            </a:r>
            <a:r>
              <a:rPr lang="nl-NL" sz="2800" dirty="0" err="1">
                <a:latin typeface="Montserrat Classic" panose="020B0604020202020204" charset="0"/>
              </a:rPr>
              <a:t>than</a:t>
            </a:r>
            <a:r>
              <a:rPr lang="nl-NL" sz="2800" dirty="0">
                <a:latin typeface="Montserrat Classic" panose="020B0604020202020204" charset="0"/>
              </a:rPr>
              <a:t> a </a:t>
            </a:r>
            <a:r>
              <a:rPr lang="nl-NL" sz="2800" dirty="0" err="1">
                <a:latin typeface="Montserrat Classic" panose="020B0604020202020204" charset="0"/>
              </a:rPr>
              <a:t>fallback</a:t>
            </a:r>
            <a:r>
              <a:rPr lang="nl-NL" sz="2800" dirty="0">
                <a:latin typeface="Montserrat Classic" panose="020B0604020202020204" charset="0"/>
              </a:rPr>
              <a:t> </a:t>
            </a:r>
            <a:r>
              <a:rPr lang="nl-NL" sz="2800" dirty="0" err="1">
                <a:latin typeface="Montserrat Classic" panose="020B0604020202020204" charset="0"/>
              </a:rPr>
              <a:t>now</a:t>
            </a:r>
            <a:endParaRPr lang="nl-NL" sz="2800" dirty="0">
              <a:latin typeface="Montserrat Classic" panose="020B0604020202020204" charset="0"/>
            </a:endParaRP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dirty="0">
                <a:latin typeface="Montserrat Classic" panose="020B0604020202020204" charset="0"/>
              </a:rPr>
              <a:t>Systems run </a:t>
            </a:r>
            <a:r>
              <a:rPr lang="nl-NL" sz="2800" dirty="0" err="1">
                <a:latin typeface="Montserrat Classic" panose="020B0604020202020204" charset="0"/>
              </a:rPr>
              <a:t>all</a:t>
            </a:r>
            <a:r>
              <a:rPr lang="nl-NL" sz="2800" dirty="0">
                <a:latin typeface="Montserrat Classic" panose="020B0604020202020204" charset="0"/>
              </a:rPr>
              <a:t> safe in </a:t>
            </a:r>
            <a:r>
              <a:rPr lang="nl-NL" sz="2800" dirty="0" err="1">
                <a:latin typeface="Montserrat Classic" panose="020B0604020202020204" charset="0"/>
              </a:rPr>
              <a:t>the</a:t>
            </a:r>
            <a:r>
              <a:rPr lang="nl-NL" sz="2800" dirty="0">
                <a:latin typeface="Montserrat Classic" panose="020B0604020202020204" charset="0"/>
              </a:rPr>
              <a:t> EU or US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dirty="0" err="1">
                <a:latin typeface="Montserrat Classic" panose="020B0604020202020204" charset="0"/>
              </a:rPr>
              <a:t>After</a:t>
            </a:r>
            <a:r>
              <a:rPr lang="nl-NL" sz="2800" dirty="0">
                <a:latin typeface="Montserrat Classic" panose="020B0604020202020204" charset="0"/>
              </a:rPr>
              <a:t> a few weeks of </a:t>
            </a:r>
            <a:r>
              <a:rPr lang="nl-NL" sz="2800" dirty="0" err="1">
                <a:latin typeface="Montserrat Classic" panose="020B0604020202020204" charset="0"/>
              </a:rPr>
              <a:t>turbulence</a:t>
            </a:r>
            <a:r>
              <a:rPr lang="nl-NL" sz="2800" dirty="0">
                <a:latin typeface="Montserrat Classic" panose="020B0604020202020204" charset="0"/>
              </a:rPr>
              <a:t> </a:t>
            </a:r>
            <a:r>
              <a:rPr lang="nl-NL" sz="2800" dirty="0" err="1">
                <a:latin typeface="Montserrat Classic" panose="020B0604020202020204" charset="0"/>
              </a:rPr>
              <a:t>all</a:t>
            </a:r>
            <a:r>
              <a:rPr lang="nl-NL" sz="2800" dirty="0">
                <a:latin typeface="Montserrat Classic" panose="020B0604020202020204" charset="0"/>
              </a:rPr>
              <a:t> UA </a:t>
            </a:r>
            <a:r>
              <a:rPr lang="nl-NL" sz="2800" dirty="0" err="1">
                <a:latin typeface="Montserrat Classic" panose="020B0604020202020204" charset="0"/>
              </a:rPr>
              <a:t>dev</a:t>
            </a:r>
            <a:r>
              <a:rPr lang="nl-NL" sz="2800" dirty="0">
                <a:latin typeface="Montserrat Classic" panose="020B0604020202020204" charset="0"/>
              </a:rPr>
              <a:t> </a:t>
            </a:r>
            <a:r>
              <a:rPr lang="nl-NL" sz="2800" dirty="0" err="1">
                <a:latin typeface="Montserrat Classic" panose="020B0604020202020204" charset="0"/>
              </a:rPr>
              <a:t>and</a:t>
            </a:r>
            <a:r>
              <a:rPr lang="nl-NL" sz="2800" dirty="0">
                <a:latin typeface="Montserrat Classic" panose="020B0604020202020204" charset="0"/>
              </a:rPr>
              <a:t> editorial teams are back </a:t>
            </a:r>
            <a:r>
              <a:rPr lang="nl-NL" sz="2800" dirty="0" err="1">
                <a:latin typeface="Montserrat Classic" panose="020B0604020202020204" charset="0"/>
              </a:rPr>
              <a:t>to</a:t>
            </a:r>
            <a:r>
              <a:rPr lang="nl-NL" sz="2800" dirty="0">
                <a:latin typeface="Montserrat Classic" panose="020B0604020202020204" charset="0"/>
              </a:rPr>
              <a:t> speed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dirty="0">
                <a:latin typeface="Montserrat Classic" panose="020B0604020202020204" charset="0"/>
              </a:rPr>
              <a:t>We </a:t>
            </a:r>
            <a:r>
              <a:rPr lang="nl-NL" sz="2800" dirty="0" err="1">
                <a:latin typeface="Montserrat Classic" panose="020B0604020202020204" charset="0"/>
              </a:rPr>
              <a:t>received</a:t>
            </a:r>
            <a:r>
              <a:rPr lang="nl-NL" sz="2800" dirty="0">
                <a:latin typeface="Montserrat Classic" panose="020B0604020202020204" charset="0"/>
              </a:rPr>
              <a:t> </a:t>
            </a:r>
            <a:r>
              <a:rPr lang="nl-NL" sz="2800" dirty="0" err="1">
                <a:latin typeface="Montserrat Classic" panose="020B0604020202020204" charset="0"/>
              </a:rPr>
              <a:t>many</a:t>
            </a:r>
            <a:r>
              <a:rPr lang="nl-NL" sz="2800" dirty="0">
                <a:latin typeface="Montserrat Classic" panose="020B0604020202020204" charset="0"/>
              </a:rPr>
              <a:t> </a:t>
            </a:r>
            <a:r>
              <a:rPr lang="nl-NL" sz="2800" dirty="0" err="1">
                <a:latin typeface="Montserrat Classic" panose="020B0604020202020204" charset="0"/>
              </a:rPr>
              <a:t>applications</a:t>
            </a:r>
            <a:r>
              <a:rPr lang="nl-NL" sz="2800" dirty="0">
                <a:latin typeface="Montserrat Classic" panose="020B0604020202020204" charset="0"/>
              </a:rPr>
              <a:t> as a </a:t>
            </a:r>
            <a:r>
              <a:rPr lang="nl-NL" sz="2800" dirty="0" err="1">
                <a:latin typeface="Montserrat Classic" panose="020B0604020202020204" charset="0"/>
              </a:rPr>
              <a:t>solid</a:t>
            </a:r>
            <a:r>
              <a:rPr lang="nl-NL" sz="2800" dirty="0">
                <a:latin typeface="Montserrat Classic" panose="020B0604020202020204" charset="0"/>
              </a:rPr>
              <a:t> </a:t>
            </a:r>
            <a:r>
              <a:rPr lang="nl-NL" sz="2800" dirty="0" err="1">
                <a:latin typeface="Montserrat Classic" panose="020B0604020202020204" charset="0"/>
              </a:rPr>
              <a:t>employer</a:t>
            </a:r>
            <a:r>
              <a:rPr lang="nl-NL" sz="2800" dirty="0">
                <a:latin typeface="Montserrat Classic" panose="020B0604020202020204" charset="0"/>
              </a:rPr>
              <a:t> in UA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dirty="0">
                <a:latin typeface="Montserrat Classic" panose="020B0604020202020204" charset="0"/>
              </a:rPr>
              <a:t>We </a:t>
            </a:r>
            <a:r>
              <a:rPr lang="nl-NL" sz="2800" dirty="0" err="1">
                <a:latin typeface="Montserrat Classic" panose="020B0604020202020204" charset="0"/>
              </a:rPr>
              <a:t>paused</a:t>
            </a:r>
            <a:r>
              <a:rPr lang="nl-NL" sz="2800" dirty="0">
                <a:latin typeface="Montserrat Classic" panose="020B0604020202020204" charset="0"/>
              </a:rPr>
              <a:t> </a:t>
            </a:r>
            <a:r>
              <a:rPr lang="nl-NL" sz="2800" dirty="0" err="1">
                <a:latin typeface="Montserrat Classic" panose="020B0604020202020204" charset="0"/>
              </a:rPr>
              <a:t>our</a:t>
            </a:r>
            <a:r>
              <a:rPr lang="nl-NL" sz="2800" dirty="0">
                <a:latin typeface="Montserrat Classic" panose="020B0604020202020204" charset="0"/>
              </a:rPr>
              <a:t> (</a:t>
            </a:r>
            <a:r>
              <a:rPr lang="nl-NL" sz="2800" dirty="0" err="1">
                <a:latin typeface="Montserrat Classic" panose="020B0604020202020204" charset="0"/>
              </a:rPr>
              <a:t>limited</a:t>
            </a:r>
            <a:r>
              <a:rPr lang="nl-NL" sz="2800" dirty="0">
                <a:latin typeface="Montserrat Classic" panose="020B0604020202020204" charset="0"/>
              </a:rPr>
              <a:t>) commercial business in Russia</a:t>
            </a:r>
          </a:p>
          <a:p>
            <a:pPr marL="781050" indent="-5143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dirty="0">
                <a:latin typeface="Montserrat Classic" panose="020B0604020202020204" charset="0"/>
              </a:rPr>
              <a:t>The direct impact of </a:t>
            </a:r>
            <a:r>
              <a:rPr lang="nl-NL" sz="2800" dirty="0" err="1">
                <a:latin typeface="Montserrat Classic" panose="020B0604020202020204" charset="0"/>
              </a:rPr>
              <a:t>the</a:t>
            </a:r>
            <a:r>
              <a:rPr lang="nl-NL" sz="2800" dirty="0">
                <a:latin typeface="Montserrat Classic" panose="020B0604020202020204" charset="0"/>
              </a:rPr>
              <a:t> war on </a:t>
            </a:r>
            <a:r>
              <a:rPr lang="nl-NL" sz="2800" dirty="0" err="1">
                <a:latin typeface="Montserrat Classic" panose="020B0604020202020204" charset="0"/>
              </a:rPr>
              <a:t>our</a:t>
            </a:r>
            <a:r>
              <a:rPr lang="nl-NL" sz="2800" dirty="0">
                <a:latin typeface="Montserrat Classic" panose="020B0604020202020204" charset="0"/>
              </a:rPr>
              <a:t> business is </a:t>
            </a:r>
            <a:r>
              <a:rPr lang="nl-NL" sz="2800" dirty="0" err="1">
                <a:latin typeface="Montserrat Classic" panose="020B0604020202020204" charset="0"/>
              </a:rPr>
              <a:t>neglectable</a:t>
            </a:r>
            <a:endParaRPr lang="nl-NL" sz="2800" dirty="0">
              <a:latin typeface="Montserrat Classic" panose="020B0604020202020204" charset="0"/>
            </a:endParaRPr>
          </a:p>
        </p:txBody>
      </p:sp>
      <p:pic>
        <p:nvPicPr>
          <p:cNvPr id="5" name="Picture 4" descr="A hands holding each other with flowers and a heart&#10;&#10;Description automatically generated with low confidence">
            <a:extLst>
              <a:ext uri="{FF2B5EF4-FFF2-40B4-BE49-F238E27FC236}">
                <a16:creationId xmlns:a16="http://schemas.microsoft.com/office/drawing/2014/main" id="{32A8DAEA-E28A-5149-0216-52DD9A528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724" y="6558823"/>
            <a:ext cx="6627870" cy="372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0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946</Words>
  <Application>Microsoft Office PowerPoint</Application>
  <PresentationFormat>Aangepast</PresentationFormat>
  <Paragraphs>125</Paragraphs>
  <Slides>19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Montserrat Classic</vt:lpstr>
      <vt:lpstr>Montserrat Classic Bold</vt:lpstr>
      <vt:lpstr>Montserrat Extra-Bold</vt:lpstr>
      <vt:lpstr>Arial</vt:lpstr>
      <vt:lpstr>Calibri</vt:lpstr>
      <vt:lpstr>Courier New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Icecat Presentation Template</dc:title>
  <dc:creator>Icecat 1</dc:creator>
  <cp:lastModifiedBy>Martijn</cp:lastModifiedBy>
  <cp:revision>3</cp:revision>
  <dcterms:created xsi:type="dcterms:W3CDTF">2006-08-16T00:00:00Z</dcterms:created>
  <dcterms:modified xsi:type="dcterms:W3CDTF">2023-07-20T15:22:58Z</dcterms:modified>
  <dc:identifier>DAFdSOEzOBk</dc:identifier>
</cp:coreProperties>
</file>